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0" r:id="rId5"/>
  </p:sldMasterIdLst>
  <p:notesMasterIdLst>
    <p:notesMasterId r:id="rId34"/>
  </p:notesMasterIdLst>
  <p:handoutMasterIdLst>
    <p:handoutMasterId r:id="rId35"/>
  </p:handoutMasterIdLst>
  <p:sldIdLst>
    <p:sldId id="256" r:id="rId6"/>
    <p:sldId id="300" r:id="rId7"/>
    <p:sldId id="336" r:id="rId8"/>
    <p:sldId id="303" r:id="rId9"/>
    <p:sldId id="304" r:id="rId10"/>
    <p:sldId id="305" r:id="rId11"/>
    <p:sldId id="322" r:id="rId12"/>
    <p:sldId id="324" r:id="rId13"/>
    <p:sldId id="306" r:id="rId14"/>
    <p:sldId id="310" r:id="rId15"/>
    <p:sldId id="307" r:id="rId16"/>
    <p:sldId id="308" r:id="rId17"/>
    <p:sldId id="314" r:id="rId18"/>
    <p:sldId id="311" r:id="rId19"/>
    <p:sldId id="325" r:id="rId20"/>
    <p:sldId id="312" r:id="rId21"/>
    <p:sldId id="316" r:id="rId22"/>
    <p:sldId id="317" r:id="rId23"/>
    <p:sldId id="315" r:id="rId24"/>
    <p:sldId id="330" r:id="rId25"/>
    <p:sldId id="332" r:id="rId26"/>
    <p:sldId id="326" r:id="rId27"/>
    <p:sldId id="323" r:id="rId28"/>
    <p:sldId id="328" r:id="rId29"/>
    <p:sldId id="321" r:id="rId30"/>
    <p:sldId id="331" r:id="rId31"/>
    <p:sldId id="335" r:id="rId32"/>
    <p:sldId id="327" r:id="rId33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Next LT Ligh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Next LT Ligh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Next LT Ligh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Next LT Ligh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Next LT Light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utigerNext LT Light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utigerNext LT Light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utigerNext LT Light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utigerNext LT Ligh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66"/>
    <a:srgbClr val="0000FF"/>
    <a:srgbClr val="969696"/>
    <a:srgbClr val="5F5F5F"/>
    <a:srgbClr val="777777"/>
    <a:srgbClr val="80808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90B07-4AA8-4EC8-888C-FFC5B0B9FAAB}" v="140" dt="2023-10-30T16:06:11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737" autoAdjust="0"/>
  </p:normalViewPr>
  <p:slideViewPr>
    <p:cSldViewPr>
      <p:cViewPr varScale="1">
        <p:scale>
          <a:sx n="59" d="100"/>
          <a:sy n="59" d="100"/>
        </p:scale>
        <p:origin x="290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dber Beat" userId="3af7e058-ead2-409c-a173-9eac9ccbd4bd" providerId="ADAL" clId="{40790B07-4AA8-4EC8-888C-FFC5B0B9FAAB}"/>
    <pc:docChg chg="custSel addSld modSld">
      <pc:chgData name="Hidber Beat" userId="3af7e058-ead2-409c-a173-9eac9ccbd4bd" providerId="ADAL" clId="{40790B07-4AA8-4EC8-888C-FFC5B0B9FAAB}" dt="2023-10-30T16:15:10.872" v="581" actId="20577"/>
      <pc:docMkLst>
        <pc:docMk/>
      </pc:docMkLst>
      <pc:sldChg chg="modSp mod">
        <pc:chgData name="Hidber Beat" userId="3af7e058-ead2-409c-a173-9eac9ccbd4bd" providerId="ADAL" clId="{40790B07-4AA8-4EC8-888C-FFC5B0B9FAAB}" dt="2023-10-30T16:15:10.872" v="581" actId="20577"/>
        <pc:sldMkLst>
          <pc:docMk/>
          <pc:sldMk cId="0" sldId="300"/>
        </pc:sldMkLst>
        <pc:spChg chg="mod">
          <ac:chgData name="Hidber Beat" userId="3af7e058-ead2-409c-a173-9eac9ccbd4bd" providerId="ADAL" clId="{40790B07-4AA8-4EC8-888C-FFC5B0B9FAAB}" dt="2023-10-30T16:06:11.178" v="154" actId="20577"/>
          <ac:spMkLst>
            <pc:docMk/>
            <pc:sldMk cId="0" sldId="300"/>
            <ac:spMk id="156674" creationId="{00000000-0000-0000-0000-000000000000}"/>
          </ac:spMkLst>
        </pc:spChg>
        <pc:spChg chg="mod">
          <ac:chgData name="Hidber Beat" userId="3af7e058-ead2-409c-a173-9eac9ccbd4bd" providerId="ADAL" clId="{40790B07-4AA8-4EC8-888C-FFC5B0B9FAAB}" dt="2023-10-30T16:15:10.872" v="581" actId="20577"/>
          <ac:spMkLst>
            <pc:docMk/>
            <pc:sldMk cId="0" sldId="300"/>
            <ac:spMk id="156675" creationId="{00000000-0000-0000-0000-000000000000}"/>
          </ac:spMkLst>
        </pc:spChg>
      </pc:sldChg>
      <pc:sldChg chg="modSp">
        <pc:chgData name="Hidber Beat" userId="3af7e058-ead2-409c-a173-9eac9ccbd4bd" providerId="ADAL" clId="{40790B07-4AA8-4EC8-888C-FFC5B0B9FAAB}" dt="2023-10-30T11:58:11.423" v="124" actId="20577"/>
        <pc:sldMkLst>
          <pc:docMk/>
          <pc:sldMk cId="3230750945" sldId="311"/>
        </pc:sldMkLst>
        <pc:spChg chg="mod">
          <ac:chgData name="Hidber Beat" userId="3af7e058-ead2-409c-a173-9eac9ccbd4bd" providerId="ADAL" clId="{40790B07-4AA8-4EC8-888C-FFC5B0B9FAAB}" dt="2023-10-30T11:58:11.423" v="124" actId="20577"/>
          <ac:spMkLst>
            <pc:docMk/>
            <pc:sldMk cId="3230750945" sldId="311"/>
            <ac:spMk id="159747" creationId="{00000000-0000-0000-0000-000000000000}"/>
          </ac:spMkLst>
        </pc:spChg>
      </pc:sldChg>
      <pc:sldChg chg="modSp">
        <pc:chgData name="Hidber Beat" userId="3af7e058-ead2-409c-a173-9eac9ccbd4bd" providerId="ADAL" clId="{40790B07-4AA8-4EC8-888C-FFC5B0B9FAAB}" dt="2023-10-30T11:57:09.877" v="122" actId="20577"/>
        <pc:sldMkLst>
          <pc:docMk/>
          <pc:sldMk cId="1557039220" sldId="314"/>
        </pc:sldMkLst>
        <pc:spChg chg="mod">
          <ac:chgData name="Hidber Beat" userId="3af7e058-ead2-409c-a173-9eac9ccbd4bd" providerId="ADAL" clId="{40790B07-4AA8-4EC8-888C-FFC5B0B9FAAB}" dt="2023-10-30T11:57:09.877" v="122" actId="20577"/>
          <ac:spMkLst>
            <pc:docMk/>
            <pc:sldMk cId="1557039220" sldId="314"/>
            <ac:spMk id="159747" creationId="{00000000-0000-0000-0000-000000000000}"/>
          </ac:spMkLst>
        </pc:spChg>
      </pc:sldChg>
      <pc:sldChg chg="modSp mod">
        <pc:chgData name="Hidber Beat" userId="3af7e058-ead2-409c-a173-9eac9ccbd4bd" providerId="ADAL" clId="{40790B07-4AA8-4EC8-888C-FFC5B0B9FAAB}" dt="2023-10-30T16:10:45.058" v="416" actId="20577"/>
        <pc:sldMkLst>
          <pc:docMk/>
          <pc:sldMk cId="2746078294" sldId="323"/>
        </pc:sldMkLst>
        <pc:spChg chg="mod">
          <ac:chgData name="Hidber Beat" userId="3af7e058-ead2-409c-a173-9eac9ccbd4bd" providerId="ADAL" clId="{40790B07-4AA8-4EC8-888C-FFC5B0B9FAAB}" dt="2023-10-30T16:10:45.058" v="416" actId="20577"/>
          <ac:spMkLst>
            <pc:docMk/>
            <pc:sldMk cId="2746078294" sldId="323"/>
            <ac:spMk id="3" creationId="{00000000-0000-0000-0000-000000000000}"/>
          </ac:spMkLst>
        </pc:spChg>
      </pc:sldChg>
      <pc:sldChg chg="modSp">
        <pc:chgData name="Hidber Beat" userId="3af7e058-ead2-409c-a173-9eac9ccbd4bd" providerId="ADAL" clId="{40790B07-4AA8-4EC8-888C-FFC5B0B9FAAB}" dt="2023-10-30T11:55:17.304" v="111" actId="20577"/>
        <pc:sldMkLst>
          <pc:docMk/>
          <pc:sldMk cId="2899318490" sldId="324"/>
        </pc:sldMkLst>
        <pc:spChg chg="mod">
          <ac:chgData name="Hidber Beat" userId="3af7e058-ead2-409c-a173-9eac9ccbd4bd" providerId="ADAL" clId="{40790B07-4AA8-4EC8-888C-FFC5B0B9FAAB}" dt="2023-10-30T11:55:17.304" v="111" actId="20577"/>
          <ac:spMkLst>
            <pc:docMk/>
            <pc:sldMk cId="2899318490" sldId="324"/>
            <ac:spMk id="159747" creationId="{00000000-0000-0000-0000-000000000000}"/>
          </ac:spMkLst>
        </pc:spChg>
      </pc:sldChg>
      <pc:sldChg chg="add">
        <pc:chgData name="Hidber Beat" userId="3af7e058-ead2-409c-a173-9eac9ccbd4bd" providerId="ADAL" clId="{40790B07-4AA8-4EC8-888C-FFC5B0B9FAAB}" dt="2023-10-30T16:05:21.514" v="125" actId="2890"/>
        <pc:sldMkLst>
          <pc:docMk/>
          <pc:sldMk cId="2638069905" sldId="3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FrutigerNext LT Medium" pitchFamily="2" charset="0"/>
              </a:defRPr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35" y="0"/>
            <a:ext cx="294534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FrutigerNext LT Medium" pitchFamily="2" charset="0"/>
              </a:defRPr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338"/>
            <a:ext cx="2945341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FrutigerNext LT Medium" pitchFamily="2" charset="0"/>
              </a:defRPr>
            </a:lvl1pPr>
          </a:lstStyle>
          <a:p>
            <a:endParaRPr lang="de-DE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35" y="9431338"/>
            <a:ext cx="294534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FrutigerNext LT Medium" pitchFamily="2" charset="0"/>
              </a:defRPr>
            </a:lvl1pPr>
          </a:lstStyle>
          <a:p>
            <a:fld id="{4008F5E3-B064-41EA-A225-AE58C472CBB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627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FrutigerNext LT Medium" pitchFamily="2" charset="0"/>
              </a:defRPr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35" y="0"/>
            <a:ext cx="294534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FrutigerNext LT Medium" pitchFamily="2" charset="0"/>
              </a:defRPr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403" y="4716464"/>
            <a:ext cx="4986871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338"/>
            <a:ext cx="2945341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FrutigerNext LT Medium" pitchFamily="2" charset="0"/>
              </a:defRPr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35" y="9431338"/>
            <a:ext cx="294534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FrutigerNext LT Medium" pitchFamily="2" charset="0"/>
              </a:defRPr>
            </a:lvl1pPr>
          </a:lstStyle>
          <a:p>
            <a:fld id="{52830114-5378-452A-9C91-B1967FE56E3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486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58DE6-1C8F-46B0-9BC9-60BE3AC2A5F6}" type="slidenum">
              <a:rPr lang="de-DE"/>
              <a:pPr/>
              <a:t>1</a:t>
            </a:fld>
            <a:endParaRPr lang="de-DE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39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190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717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7626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5678487" cy="57626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929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16B5-BA94-4C38-B75C-84831595B096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06BD-269C-4F2A-A047-FAC9241D48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70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16B5-BA94-4C38-B75C-84831595B096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06BD-269C-4F2A-A047-FAC9241D48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77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16B5-BA94-4C38-B75C-84831595B096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06BD-269C-4F2A-A047-FAC9241D48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31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16B5-BA94-4C38-B75C-84831595B096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06BD-269C-4F2A-A047-FAC9241D48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263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16B5-BA94-4C38-B75C-84831595B096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06BD-269C-4F2A-A047-FAC9241D48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99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16B5-BA94-4C38-B75C-84831595B096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06BD-269C-4F2A-A047-FAC9241D48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249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16B5-BA94-4C38-B75C-84831595B096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06BD-269C-4F2A-A047-FAC9241D48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598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16B5-BA94-4C38-B75C-84831595B096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06BD-269C-4F2A-A047-FAC9241D48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30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0476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16B5-BA94-4C38-B75C-84831595B096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06BD-269C-4F2A-A047-FAC9241D48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390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16B5-BA94-4C38-B75C-84831595B096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06BD-269C-4F2A-A047-FAC9241D48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233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16B5-BA94-4C38-B75C-84831595B096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06BD-269C-4F2A-A047-FAC9241D48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26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0857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578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1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355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50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074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564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56165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</a:t>
            </a:r>
            <a:r>
              <a:rPr lang="de-DE" dirty="0" err="1"/>
              <a:t>diesdfasfda</a:t>
            </a:r>
            <a:r>
              <a:rPr lang="de-DE" dirty="0"/>
              <a:t>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87450" y="692150"/>
            <a:ext cx="6553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320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32" y="333375"/>
            <a:ext cx="1725168" cy="859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FrutigerNext LT Mediu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FrutigerNext LT Mediu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FrutigerNext LT Mediu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FrutigerNext LT Medium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FrutigerNext LT Medium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FrutigerNext LT Medium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FrutigerNext LT Medium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9966"/>
          </a:solidFill>
          <a:latin typeface="FrutigerNext LT 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6969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16B5-BA94-4C38-B75C-84831595B096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606BD-269C-4F2A-A047-FAC9241D48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83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de-DE" dirty="0"/>
              <a:t>Oberstufenübertritt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dirty="0"/>
              <a:t>Elterninformation</a:t>
            </a:r>
            <a:br>
              <a:rPr lang="de-DE" sz="2800" dirty="0"/>
            </a:br>
            <a:r>
              <a:rPr lang="de-DE" sz="2800" dirty="0"/>
              <a:t>vom 30.10.2023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791369"/>
          </a:xfrm>
        </p:spPr>
        <p:txBody>
          <a:bodyPr/>
          <a:lstStyle/>
          <a:p>
            <a:r>
              <a:rPr lang="de-CH" sz="4000" dirty="0"/>
              <a:t>3 Kompetenzen</a:t>
            </a:r>
            <a:endParaRPr lang="de-DE" sz="4000" dirty="0"/>
          </a:p>
        </p:txBody>
      </p:sp>
      <p:sp>
        <p:nvSpPr>
          <p:cNvPr id="5" name="Oval 13"/>
          <p:cNvSpPr>
            <a:spLocks noChangeAspect="1" noChangeArrowheads="1"/>
          </p:cNvSpPr>
          <p:nvPr/>
        </p:nvSpPr>
        <p:spPr bwMode="auto">
          <a:xfrm>
            <a:off x="3133725" y="1017165"/>
            <a:ext cx="3059113" cy="30591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CH" sz="2000" b="1"/>
              <a:t>Selbstkompetenz</a:t>
            </a:r>
          </a:p>
          <a:p>
            <a:pPr>
              <a:buFontTx/>
              <a:buChar char="•"/>
              <a:defRPr/>
            </a:pPr>
            <a:r>
              <a:rPr lang="de-CH" sz="2000"/>
              <a:t> Selbständigkeit</a:t>
            </a:r>
          </a:p>
          <a:p>
            <a:pPr>
              <a:buFontTx/>
              <a:buChar char="•"/>
              <a:defRPr/>
            </a:pPr>
            <a:r>
              <a:rPr lang="de-CH" sz="2000"/>
              <a:t> Zuverlässigkeit</a:t>
            </a:r>
          </a:p>
          <a:p>
            <a:pPr>
              <a:buFontTx/>
              <a:buChar char="•"/>
              <a:defRPr/>
            </a:pPr>
            <a:r>
              <a:rPr lang="de-CH" sz="2000"/>
              <a:t> Ausdauer</a:t>
            </a:r>
          </a:p>
          <a:p>
            <a:pPr>
              <a:buFontTx/>
              <a:buChar char="•"/>
              <a:defRPr/>
            </a:pPr>
            <a:r>
              <a:rPr lang="de-CH" sz="2000"/>
              <a:t> Motivation</a:t>
            </a:r>
          </a:p>
          <a:p>
            <a:pPr>
              <a:buFontTx/>
              <a:buChar char="•"/>
              <a:defRPr/>
            </a:pPr>
            <a:r>
              <a:rPr lang="de-CH" sz="2000"/>
              <a:t> Reife</a:t>
            </a:r>
          </a:p>
        </p:txBody>
      </p:sp>
      <p:sp>
        <p:nvSpPr>
          <p:cNvPr id="6" name="Oval 15"/>
          <p:cNvSpPr>
            <a:spLocks noChangeAspect="1" noChangeArrowheads="1"/>
          </p:cNvSpPr>
          <p:nvPr/>
        </p:nvSpPr>
        <p:spPr bwMode="auto">
          <a:xfrm>
            <a:off x="1476375" y="3320628"/>
            <a:ext cx="3057525" cy="3060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CH" sz="2000" b="1"/>
              <a:t>Sozialkompetenz</a:t>
            </a:r>
          </a:p>
          <a:p>
            <a:pPr>
              <a:buFontTx/>
              <a:buChar char="•"/>
              <a:defRPr/>
            </a:pPr>
            <a:r>
              <a:rPr lang="de-CH" sz="2000"/>
              <a:t> Teamfähigkeit</a:t>
            </a:r>
          </a:p>
          <a:p>
            <a:pPr>
              <a:buFontTx/>
              <a:buChar char="•"/>
              <a:defRPr/>
            </a:pPr>
            <a:r>
              <a:rPr lang="de-CH" sz="2000"/>
              <a:t> Hilfsbereitschaft</a:t>
            </a:r>
          </a:p>
          <a:p>
            <a:pPr>
              <a:buFontTx/>
              <a:buChar char="•"/>
              <a:defRPr/>
            </a:pPr>
            <a:r>
              <a:rPr lang="de-CH" sz="2000"/>
              <a:t> Konfliktfähigkeit </a:t>
            </a:r>
          </a:p>
          <a:p>
            <a:pPr>
              <a:buFontTx/>
              <a:buChar char="•"/>
              <a:defRPr/>
            </a:pPr>
            <a:r>
              <a:rPr lang="de-CH" sz="2000"/>
              <a:t> Umgangsformen</a:t>
            </a:r>
          </a:p>
          <a:p>
            <a:pPr>
              <a:buFontTx/>
              <a:buChar char="•"/>
              <a:defRPr/>
            </a:pPr>
            <a:r>
              <a:rPr lang="de-CH" sz="2000"/>
              <a:t> Einordnen</a:t>
            </a:r>
          </a:p>
        </p:txBody>
      </p:sp>
      <p:sp>
        <p:nvSpPr>
          <p:cNvPr id="7" name="Oval 16"/>
          <p:cNvSpPr>
            <a:spLocks noChangeAspect="1" noChangeArrowheads="1"/>
          </p:cNvSpPr>
          <p:nvPr/>
        </p:nvSpPr>
        <p:spPr bwMode="auto">
          <a:xfrm>
            <a:off x="4427538" y="3320628"/>
            <a:ext cx="3057525" cy="30607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CH" sz="2000" b="1" dirty="0"/>
              <a:t>Sachkompetenz</a:t>
            </a:r>
          </a:p>
          <a:p>
            <a:pPr>
              <a:buFontTx/>
              <a:buChar char="•"/>
              <a:defRPr/>
            </a:pPr>
            <a:r>
              <a:rPr lang="de-CH" sz="2000" dirty="0"/>
              <a:t> Schulisches Wissen</a:t>
            </a:r>
          </a:p>
          <a:p>
            <a:pPr>
              <a:buFontTx/>
              <a:buChar char="•"/>
              <a:defRPr/>
            </a:pPr>
            <a:r>
              <a:rPr lang="de-CH" sz="2000" dirty="0"/>
              <a:t> Arbeitstempo</a:t>
            </a:r>
          </a:p>
          <a:p>
            <a:pPr>
              <a:buFontTx/>
              <a:buChar char="•"/>
              <a:defRPr/>
            </a:pPr>
            <a:r>
              <a:rPr lang="de-CH" sz="2000" dirty="0"/>
              <a:t> Denkfähigkeit</a:t>
            </a:r>
          </a:p>
          <a:p>
            <a:pPr>
              <a:buFontTx/>
              <a:buChar char="•"/>
              <a:defRPr/>
            </a:pPr>
            <a:r>
              <a:rPr lang="de-CH" sz="2000" dirty="0"/>
              <a:t> Aufnahmefähigkeit</a:t>
            </a:r>
          </a:p>
          <a:p>
            <a:pPr>
              <a:buFontTx/>
              <a:buChar char="•"/>
              <a:defRPr/>
            </a:pPr>
            <a:r>
              <a:rPr lang="de-CH" sz="2000" dirty="0"/>
              <a:t> Lösungsstrategien</a:t>
            </a:r>
          </a:p>
        </p:txBody>
      </p:sp>
    </p:spTree>
    <p:extLst>
      <p:ext uri="{BB962C8B-B14F-4D97-AF65-F5344CB8AC3E}">
        <p14:creationId xmlns:p14="http://schemas.microsoft.com/office/powerpoint/2010/main" val="5057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5" grpId="0" build="allAtOnce" animBg="1"/>
      <p:bldP spid="5" grpId="1" build="allAtOnce" animBg="1"/>
      <p:bldP spid="6" grpId="0" build="allAtOnce" animBg="1"/>
      <p:bldP spid="7" grpId="0" build="allAtOnce" animBg="1"/>
      <p:bldP spid="7" grpI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120035" cy="791369"/>
          </a:xfrm>
        </p:spPr>
        <p:txBody>
          <a:bodyPr/>
          <a:lstStyle/>
          <a:p>
            <a:r>
              <a:rPr lang="de-CH" sz="4000" dirty="0"/>
              <a:t>Unterschiede </a:t>
            </a:r>
            <a:endParaRPr lang="de-DE" sz="40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784"/>
            <a:ext cx="7918648" cy="432048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3492500" algn="l"/>
                <a:tab pos="5651500" algn="l"/>
              </a:tabLst>
            </a:pPr>
            <a:r>
              <a:rPr lang="de-CH" sz="2400" dirty="0">
                <a:ea typeface="ＭＳ Ｐゴシック" pitchFamily="34" charset="-128"/>
              </a:rPr>
              <a:t>Stoffmenge	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492500" algn="l"/>
                <a:tab pos="5651500" algn="l"/>
              </a:tabLst>
            </a:pPr>
            <a:r>
              <a:rPr lang="de-CH" sz="2400" dirty="0">
                <a:ea typeface="ＭＳ Ｐゴシック" pitchFamily="34" charset="-128"/>
              </a:rPr>
              <a:t>Arbeitstempo	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492500" algn="l"/>
                <a:tab pos="5651500" algn="l"/>
              </a:tabLst>
            </a:pPr>
            <a:r>
              <a:rPr lang="de-CH" sz="2400" dirty="0">
                <a:ea typeface="ＭＳ Ｐゴシック" pitchFamily="34" charset="-128"/>
              </a:rPr>
              <a:t>Übungsphasen	</a:t>
            </a:r>
            <a:endParaRPr lang="de-CH" sz="2400" dirty="0">
              <a:solidFill>
                <a:srgbClr val="339966"/>
              </a:solidFill>
              <a:ea typeface="ＭＳ Ｐゴシック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492500" algn="l"/>
                <a:tab pos="5651500" algn="l"/>
              </a:tabLst>
            </a:pPr>
            <a:r>
              <a:rPr lang="de-CH" sz="2400" dirty="0">
                <a:ea typeface="ＭＳ Ｐゴシック" pitchFamily="34" charset="-128"/>
              </a:rPr>
              <a:t>Lösungsansätze	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492500" algn="l"/>
                <a:tab pos="5651500" algn="l"/>
              </a:tabLst>
            </a:pPr>
            <a:r>
              <a:rPr lang="de-CH" sz="2400" dirty="0">
                <a:ea typeface="ＭＳ Ｐゴシック" pitchFamily="34" charset="-128"/>
              </a:rPr>
              <a:t>Selbständigkeit	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492500" algn="l"/>
                <a:tab pos="5651500" algn="l"/>
              </a:tabLst>
            </a:pPr>
            <a:r>
              <a:rPr lang="de-CH" sz="2400" dirty="0">
                <a:ea typeface="ＭＳ Ｐゴシック" pitchFamily="34" charset="-128"/>
              </a:rPr>
              <a:t>Manuelle Förderung	</a:t>
            </a:r>
            <a:endParaRPr lang="de-CH" sz="2400" dirty="0">
              <a:solidFill>
                <a:srgbClr val="339966"/>
              </a:solidFill>
              <a:ea typeface="ＭＳ Ｐゴシック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492500" algn="l"/>
                <a:tab pos="5651500" algn="l"/>
              </a:tabLst>
            </a:pPr>
            <a:r>
              <a:rPr lang="de-CH" sz="2400" dirty="0">
                <a:ea typeface="ＭＳ Ｐゴシック" pitchFamily="34" charset="-128"/>
              </a:rPr>
              <a:t>Berufswahlvorbereitung</a:t>
            </a:r>
            <a:endParaRPr lang="de-CH" sz="2400" dirty="0">
              <a:solidFill>
                <a:srgbClr val="7F7F7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0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Oberstufe mit Niveauunterricht</a:t>
            </a:r>
            <a:endParaRPr lang="de-DE" sz="40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01660"/>
            <a:ext cx="7918648" cy="4400550"/>
          </a:xfrm>
        </p:spPr>
        <p:txBody>
          <a:bodyPr/>
          <a:lstStyle/>
          <a:p>
            <a:pPr>
              <a:spcBef>
                <a:spcPts val="1175"/>
              </a:spcBef>
              <a:buFontTx/>
              <a:buChar char="-"/>
            </a:pPr>
            <a:r>
              <a:rPr lang="de-CH" sz="2400" dirty="0">
                <a:ea typeface="ＭＳ Ｐゴシック" pitchFamily="34" charset="-128"/>
              </a:rPr>
              <a:t>Stammklasse: Real- oder Sekundarschule</a:t>
            </a:r>
          </a:p>
          <a:p>
            <a:pPr>
              <a:spcBef>
                <a:spcPts val="1175"/>
              </a:spcBef>
              <a:buFontTx/>
              <a:buChar char="-"/>
            </a:pPr>
            <a:r>
              <a:rPr lang="de-CH" sz="2400" dirty="0">
                <a:ea typeface="ＭＳ Ｐゴシック" pitchFamily="34" charset="-128"/>
              </a:rPr>
              <a:t>Niveaufächer: </a:t>
            </a:r>
            <a:r>
              <a:rPr lang="de-CH" sz="2400" b="1" dirty="0">
                <a:ea typeface="ＭＳ Ｐゴシック" pitchFamily="34" charset="-128"/>
              </a:rPr>
              <a:t>Mathematik</a:t>
            </a:r>
            <a:r>
              <a:rPr lang="de-CH" sz="2400" dirty="0">
                <a:ea typeface="ＭＳ Ｐゴシック" pitchFamily="34" charset="-128"/>
              </a:rPr>
              <a:t> und </a:t>
            </a:r>
            <a:r>
              <a:rPr lang="de-CH" sz="2400" b="1" dirty="0">
                <a:ea typeface="ＭＳ Ｐゴシック" pitchFamily="34" charset="-128"/>
              </a:rPr>
              <a:t>Englisch</a:t>
            </a:r>
            <a:endParaRPr lang="de-CH" sz="2400" dirty="0">
              <a:ea typeface="ＭＳ Ｐゴシック" pitchFamily="34" charset="-128"/>
            </a:endParaRPr>
          </a:p>
          <a:p>
            <a:pPr>
              <a:spcBef>
                <a:spcPts val="1175"/>
              </a:spcBef>
              <a:buFontTx/>
              <a:buChar char="-"/>
            </a:pPr>
            <a:r>
              <a:rPr lang="de-CH" sz="2400" dirty="0">
                <a:ea typeface="ＭＳ Ｐゴシック" pitchFamily="34" charset="-128"/>
              </a:rPr>
              <a:t>zwei Niveaus: Real- oder Sekundarniveau </a:t>
            </a:r>
          </a:p>
          <a:p>
            <a:pPr marL="0" indent="0">
              <a:spcBef>
                <a:spcPts val="1175"/>
              </a:spcBef>
              <a:buNone/>
            </a:pPr>
            <a:endParaRPr lang="de-CH" sz="2400" dirty="0">
              <a:ea typeface="ＭＳ Ｐゴシック" pitchFamily="34" charset="-128"/>
            </a:endParaRPr>
          </a:p>
          <a:p>
            <a:pPr marL="811213" indent="-811213">
              <a:spcBef>
                <a:spcPts val="1175"/>
              </a:spcBef>
              <a:buFontTx/>
              <a:buNone/>
            </a:pPr>
            <a:r>
              <a:rPr lang="de-CH" sz="2400" dirty="0">
                <a:ea typeface="ＭＳ Ｐゴシック" pitchFamily="34" charset="-128"/>
              </a:rPr>
              <a:t>Ziel:	Die Jugendlichen entsprechend ihren Begabungen besser zu fördern.</a:t>
            </a:r>
          </a:p>
        </p:txBody>
      </p:sp>
    </p:spTree>
    <p:extLst>
      <p:ext uri="{BB962C8B-B14F-4D97-AF65-F5344CB8AC3E}">
        <p14:creationId xmlns:p14="http://schemas.microsoft.com/office/powerpoint/2010/main" val="210183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863377"/>
          </a:xfrm>
        </p:spPr>
        <p:txBody>
          <a:bodyPr/>
          <a:lstStyle/>
          <a:p>
            <a:r>
              <a:rPr lang="de-CH" sz="4000" dirty="0"/>
              <a:t>Beispiel 1</a:t>
            </a:r>
            <a:endParaRPr lang="de-DE" sz="40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26" y="1217146"/>
            <a:ext cx="7918648" cy="496897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CH" sz="2400" dirty="0">
                <a:ea typeface="ＭＳ Ｐゴシック" pitchFamily="34" charset="-128"/>
              </a:rPr>
              <a:t>Eine Schülerin braucht längere Übungsphasen, bis sie neuen Stoff wirklich verstanden hat und sicher anwenden kann.</a:t>
            </a:r>
          </a:p>
          <a:p>
            <a:pPr marL="0" indent="0">
              <a:buFontTx/>
              <a:buNone/>
            </a:pPr>
            <a:r>
              <a:rPr lang="de-CH" sz="2400" dirty="0">
                <a:ea typeface="ＭＳ Ｐゴシック" pitchFamily="34" charset="-128"/>
              </a:rPr>
              <a:t>In den Sprachen zeigt sie eher unterdurchschnittliche Leistungen.</a:t>
            </a:r>
          </a:p>
          <a:p>
            <a:pPr marL="0" indent="0">
              <a:buFontTx/>
              <a:buNone/>
            </a:pPr>
            <a:r>
              <a:rPr lang="de-CH" sz="2400" dirty="0">
                <a:ea typeface="ＭＳ Ｐゴシック" pitchFamily="34" charset="-128"/>
              </a:rPr>
              <a:t>In der Mathematik ist sie stark. Sie begreift die Zusammenhänge schnell und löst die Aufgaben in der Regel ohne grosse Probleme.</a:t>
            </a:r>
          </a:p>
          <a:p>
            <a:pPr marL="0" indent="0">
              <a:buFontTx/>
              <a:buNone/>
            </a:pPr>
            <a:endParaRPr lang="de-CH" sz="2400" dirty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de-CH" sz="2400" dirty="0">
                <a:solidFill>
                  <a:srgbClr val="339966"/>
                </a:solidFill>
                <a:ea typeface="ＭＳ Ｐゴシック" pitchFamily="34" charset="-128"/>
              </a:rPr>
              <a:t>Einteilung:</a:t>
            </a:r>
          </a:p>
          <a:p>
            <a:pPr lvl="1">
              <a:tabLst>
                <a:tab pos="4133850" algn="l"/>
              </a:tabLst>
            </a:pPr>
            <a:r>
              <a:rPr lang="de-CH" sz="2400" dirty="0">
                <a:ea typeface="ＭＳ Ｐゴシック" pitchFamily="34" charset="-128"/>
              </a:rPr>
              <a:t>Stammklasse:	Realschule</a:t>
            </a:r>
          </a:p>
          <a:p>
            <a:pPr lvl="1">
              <a:tabLst>
                <a:tab pos="4133850" algn="l"/>
              </a:tabLst>
            </a:pPr>
            <a:r>
              <a:rPr lang="de-CH" sz="2400" dirty="0">
                <a:ea typeface="ＭＳ Ｐゴシック" pitchFamily="34" charset="-128"/>
              </a:rPr>
              <a:t>Niveaufach Mathematik:	Sekundarniveau</a:t>
            </a:r>
          </a:p>
          <a:p>
            <a:pPr marL="457200" lvl="1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703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863377"/>
          </a:xfrm>
        </p:spPr>
        <p:txBody>
          <a:bodyPr/>
          <a:lstStyle/>
          <a:p>
            <a:r>
              <a:rPr lang="de-CH" sz="4000" dirty="0"/>
              <a:t>Beispiel 2</a:t>
            </a:r>
            <a:endParaRPr lang="de-DE" sz="40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918648" cy="482495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CH" sz="2400" dirty="0">
                <a:ea typeface="ＭＳ Ｐゴシック" pitchFamily="34" charset="-128"/>
              </a:rPr>
              <a:t>Ein Schüler arbeitet sehr zuverlässig, schnell und genau. </a:t>
            </a:r>
          </a:p>
          <a:p>
            <a:pPr marL="0" indent="0">
              <a:buFontTx/>
              <a:buNone/>
            </a:pPr>
            <a:r>
              <a:rPr lang="de-CH" sz="2400" dirty="0">
                <a:ea typeface="ＭＳ Ｐゴシック" pitchFamily="34" charset="-128"/>
              </a:rPr>
              <a:t>Er erledigt seine Aufträge ohne Aufforderungen und bringt überdurchschnittliche Leistungen.</a:t>
            </a:r>
          </a:p>
          <a:p>
            <a:pPr marL="0" indent="0">
              <a:buFontTx/>
              <a:buNone/>
            </a:pPr>
            <a:r>
              <a:rPr lang="de-CH" sz="2400" dirty="0">
                <a:ea typeface="ＭＳ Ｐゴシック" pitchFamily="34" charset="-128"/>
              </a:rPr>
              <a:t>Im Fach Mathematik bekundet er oft Probleme. Trotz grossem Aufwand und viel </a:t>
            </a:r>
            <a:r>
              <a:rPr lang="de-CH" sz="2400">
                <a:ea typeface="ＭＳ Ｐゴシック" pitchFamily="34" charset="-128"/>
              </a:rPr>
              <a:t>Einsatz erbringt </a:t>
            </a:r>
            <a:r>
              <a:rPr lang="de-CH" sz="2400" dirty="0">
                <a:ea typeface="ＭＳ Ｐゴシック" pitchFamily="34" charset="-128"/>
              </a:rPr>
              <a:t>er mässige Leistungen.</a:t>
            </a:r>
          </a:p>
          <a:p>
            <a:pPr marL="0" indent="0">
              <a:buFontTx/>
              <a:buNone/>
            </a:pPr>
            <a:endParaRPr lang="de-CH" sz="2400" dirty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de-CH" sz="2400" dirty="0">
                <a:solidFill>
                  <a:srgbClr val="339966"/>
                </a:solidFill>
                <a:ea typeface="ＭＳ Ｐゴシック" pitchFamily="34" charset="-128"/>
              </a:rPr>
              <a:t>Einteilung:</a:t>
            </a:r>
          </a:p>
          <a:p>
            <a:pPr lvl="1">
              <a:tabLst>
                <a:tab pos="4041775" algn="l"/>
              </a:tabLst>
            </a:pPr>
            <a:r>
              <a:rPr lang="de-CH" sz="2400" dirty="0">
                <a:ea typeface="ＭＳ Ｐゴシック" pitchFamily="34" charset="-128"/>
              </a:rPr>
              <a:t>Stammklasse:	Sekundarschule</a:t>
            </a:r>
          </a:p>
          <a:p>
            <a:pPr lvl="1">
              <a:tabLst>
                <a:tab pos="4041775" algn="l"/>
              </a:tabLst>
            </a:pPr>
            <a:r>
              <a:rPr lang="de-CH" sz="2400" dirty="0">
                <a:ea typeface="ＭＳ Ｐゴシック" pitchFamily="34" charset="-128"/>
              </a:rPr>
              <a:t>Niveaufach Mathematik:	Realniveau</a:t>
            </a:r>
          </a:p>
        </p:txBody>
      </p:sp>
    </p:spTree>
    <p:extLst>
      <p:ext uri="{BB962C8B-B14F-4D97-AF65-F5344CB8AC3E}">
        <p14:creationId xmlns:p14="http://schemas.microsoft.com/office/powerpoint/2010/main" val="3230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1295425"/>
          </a:xfrm>
        </p:spPr>
        <p:txBody>
          <a:bodyPr/>
          <a:lstStyle/>
          <a:p>
            <a:r>
              <a:rPr lang="de-CH" sz="4000" dirty="0">
                <a:ea typeface="ＭＳ Ｐゴシック" pitchFamily="34" charset="-128"/>
              </a:rPr>
              <a:t>Oberstufenzuweisung aus der 6. Primarklasse</a:t>
            </a:r>
            <a:endParaRPr lang="de-DE" sz="40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6832"/>
            <a:ext cx="7918648" cy="446491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CH" sz="2400" dirty="0">
                <a:ea typeface="ＭＳ Ｐゴシック" pitchFamily="34" charset="-128"/>
              </a:rPr>
              <a:t>Das Ziel des Übertrittverfahrens ist es, die Jugendlichen dem Schultyp und den Niveaufächern zuzuweisen, in welchen sie am besten gefördert werden.</a:t>
            </a:r>
          </a:p>
          <a:p>
            <a:pPr marL="0" indent="0">
              <a:buFontTx/>
              <a:buNone/>
            </a:pPr>
            <a:endParaRPr lang="de-CH" sz="2400" dirty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de-CH" sz="2400" dirty="0">
                <a:solidFill>
                  <a:srgbClr val="339966"/>
                </a:solidFill>
                <a:ea typeface="ＭＳ Ｐゴシック" pitchFamily="34" charset="-128"/>
              </a:rPr>
              <a:t>Entscheide:</a:t>
            </a:r>
          </a:p>
          <a:p>
            <a:pPr marL="0" indent="0">
              <a:buFontTx/>
              <a:buNone/>
              <a:tabLst>
                <a:tab pos="3584575" algn="l"/>
              </a:tabLst>
            </a:pPr>
            <a:r>
              <a:rPr lang="de-CH" sz="2400" dirty="0">
                <a:ea typeface="ＭＳ Ｐゴシック" pitchFamily="34" charset="-128"/>
              </a:rPr>
              <a:t>1. Niveaufach Englisch: 	</a:t>
            </a:r>
            <a:r>
              <a:rPr lang="de-CH" sz="2400" dirty="0">
                <a:solidFill>
                  <a:srgbClr val="969696"/>
                </a:solidFill>
                <a:ea typeface="ＭＳ Ｐゴシック" pitchFamily="34" charset="-128"/>
              </a:rPr>
              <a:t>Real- oder Sekundarniveau</a:t>
            </a:r>
          </a:p>
          <a:p>
            <a:pPr marL="0" indent="0">
              <a:buFontTx/>
              <a:buNone/>
              <a:tabLst>
                <a:tab pos="3584575" algn="l"/>
              </a:tabLst>
            </a:pPr>
            <a:r>
              <a:rPr lang="de-CH" sz="2400" dirty="0">
                <a:ea typeface="ＭＳ Ｐゴシック" pitchFamily="34" charset="-128"/>
              </a:rPr>
              <a:t>2. Niveaufach Mathematik:	</a:t>
            </a:r>
            <a:r>
              <a:rPr lang="de-CH" sz="2400" dirty="0">
                <a:solidFill>
                  <a:srgbClr val="969696"/>
                </a:solidFill>
                <a:ea typeface="ＭＳ Ｐゴシック" pitchFamily="34" charset="-128"/>
              </a:rPr>
              <a:t>Real- oder Sekundarniveau</a:t>
            </a:r>
          </a:p>
          <a:p>
            <a:pPr marL="0" indent="0">
              <a:buFontTx/>
              <a:buNone/>
              <a:tabLst>
                <a:tab pos="3584575" algn="l"/>
              </a:tabLst>
            </a:pPr>
            <a:r>
              <a:rPr lang="de-CH" sz="2400" dirty="0">
                <a:ea typeface="ＭＳ Ｐゴシック" pitchFamily="34" charset="-128"/>
              </a:rPr>
              <a:t>3. Stammklasse:	</a:t>
            </a:r>
            <a:r>
              <a:rPr lang="de-CH" sz="2400" dirty="0">
                <a:solidFill>
                  <a:srgbClr val="969696"/>
                </a:solidFill>
                <a:ea typeface="ＭＳ Ｐゴシック" pitchFamily="34" charset="-128"/>
              </a:rPr>
              <a:t>Real- oder Sekundarschule</a:t>
            </a:r>
          </a:p>
        </p:txBody>
      </p:sp>
    </p:spTree>
    <p:extLst>
      <p:ext uri="{BB962C8B-B14F-4D97-AF65-F5344CB8AC3E}">
        <p14:creationId xmlns:p14="http://schemas.microsoft.com/office/powerpoint/2010/main" val="38969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863377"/>
          </a:xfrm>
        </p:spPr>
        <p:txBody>
          <a:bodyPr/>
          <a:lstStyle/>
          <a:p>
            <a:r>
              <a:rPr lang="de-CH" sz="4000" dirty="0">
                <a:ea typeface="ＭＳ Ｐゴシック" pitchFamily="34" charset="-128"/>
              </a:rPr>
              <a:t>Oberstufenzuweisung</a:t>
            </a:r>
            <a:endParaRPr lang="de-DE" sz="40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918648" cy="5184576"/>
          </a:xfrm>
        </p:spPr>
        <p:txBody>
          <a:bodyPr/>
          <a:lstStyle/>
          <a:p>
            <a:pPr marL="0" indent="0">
              <a:spcBef>
                <a:spcPts val="400"/>
              </a:spcBef>
              <a:buFontTx/>
              <a:buNone/>
            </a:pPr>
            <a:r>
              <a:rPr lang="de-CH" sz="2400" dirty="0">
                <a:solidFill>
                  <a:srgbClr val="339966"/>
                </a:solidFill>
                <a:ea typeface="ＭＳ Ｐゴシック" pitchFamily="34" charset="-128"/>
              </a:rPr>
              <a:t>Entscheidungsgrundlagen:</a:t>
            </a:r>
          </a:p>
          <a:p>
            <a:pPr>
              <a:spcBef>
                <a:spcPts val="400"/>
              </a:spcBef>
              <a:buFontTx/>
              <a:buChar char="-"/>
            </a:pPr>
            <a:r>
              <a:rPr lang="de-CH" sz="2400" dirty="0">
                <a:ea typeface="ＭＳ Ｐゴシック" pitchFamily="34" charset="-128"/>
              </a:rPr>
              <a:t>Gesamtbeurteilung der Schülerinnen und Schüler durch die Lehrpersonen</a:t>
            </a:r>
          </a:p>
          <a:p>
            <a:pPr>
              <a:spcBef>
                <a:spcPts val="400"/>
              </a:spcBef>
              <a:buFontTx/>
              <a:buChar char="-"/>
            </a:pPr>
            <a:r>
              <a:rPr lang="de-CH" sz="2400" dirty="0">
                <a:ea typeface="ＭＳ Ｐゴシック" pitchFamily="34" charset="-128"/>
              </a:rPr>
              <a:t>Wunsch des Kindes</a:t>
            </a:r>
          </a:p>
          <a:p>
            <a:pPr>
              <a:spcBef>
                <a:spcPts val="400"/>
              </a:spcBef>
              <a:buFontTx/>
              <a:buChar char="-"/>
            </a:pPr>
            <a:r>
              <a:rPr lang="de-CH" sz="2400" dirty="0">
                <a:ea typeface="ＭＳ Ｐゴシック" pitchFamily="34" charset="-128"/>
              </a:rPr>
              <a:t>Wunsch der Eltern</a:t>
            </a:r>
          </a:p>
          <a:p>
            <a:pPr marL="0" indent="0">
              <a:spcBef>
                <a:spcPts val="400"/>
              </a:spcBef>
              <a:buNone/>
            </a:pPr>
            <a:endParaRPr lang="de-CH" sz="2400" dirty="0">
              <a:solidFill>
                <a:srgbClr val="339966"/>
              </a:solidFill>
              <a:ea typeface="ＭＳ Ｐゴシック" pitchFamily="34" charset="-128"/>
            </a:endParaRPr>
          </a:p>
          <a:p>
            <a:pPr marL="0" indent="0">
              <a:spcBef>
                <a:spcPts val="400"/>
              </a:spcBef>
              <a:buFontTx/>
              <a:buNone/>
            </a:pPr>
            <a:r>
              <a:rPr lang="de-CH" sz="2400" dirty="0">
                <a:solidFill>
                  <a:srgbClr val="339966"/>
                </a:solidFill>
                <a:ea typeface="ＭＳ Ｐゴシック" pitchFamily="34" charset="-128"/>
              </a:rPr>
              <a:t>Entscheid bei Uneinigkeit:</a:t>
            </a:r>
          </a:p>
          <a:p>
            <a:pPr marL="0" indent="0">
              <a:spcBef>
                <a:spcPts val="400"/>
              </a:spcBef>
              <a:buFontTx/>
              <a:buChar char="-"/>
            </a:pPr>
            <a:r>
              <a:rPr lang="de-CH" sz="2400">
                <a:ea typeface="ＭＳ Ｐゴシック" pitchFamily="34" charset="-128"/>
              </a:rPr>
              <a:t> Der Rektor </a:t>
            </a:r>
            <a:r>
              <a:rPr lang="de-CH" sz="2400" dirty="0">
                <a:ea typeface="ＭＳ Ｐゴシック" pitchFamily="34" charset="-128"/>
              </a:rPr>
              <a:t>entscheidet über die Zuweisung.</a:t>
            </a:r>
          </a:p>
        </p:txBody>
      </p:sp>
    </p:spTree>
    <p:extLst>
      <p:ext uri="{BB962C8B-B14F-4D97-AF65-F5344CB8AC3E}">
        <p14:creationId xmlns:p14="http://schemas.microsoft.com/office/powerpoint/2010/main" val="12384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791369"/>
          </a:xfrm>
        </p:spPr>
        <p:txBody>
          <a:bodyPr/>
          <a:lstStyle/>
          <a:p>
            <a:r>
              <a:rPr lang="de-CH" sz="4000" dirty="0">
                <a:ea typeface="ＭＳ Ｐゴシック" pitchFamily="34" charset="-128"/>
              </a:rPr>
              <a:t>Niveauunterricht</a:t>
            </a:r>
            <a:endParaRPr lang="de-DE" sz="40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918648" cy="4968974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CH" sz="2400" dirty="0">
                <a:solidFill>
                  <a:srgbClr val="339966"/>
                </a:solidFill>
                <a:ea typeface="ＭＳ Ｐゴシック" pitchFamily="34" charset="-128"/>
              </a:rPr>
              <a:t>Vorteile des Niveauunterrichts:</a:t>
            </a:r>
          </a:p>
          <a:p>
            <a:pPr marL="269875" indent="-269875">
              <a:buFontTx/>
              <a:buChar char="-"/>
              <a:defRPr/>
            </a:pPr>
            <a:r>
              <a:rPr lang="de-CH" sz="2400" dirty="0">
                <a:ea typeface="ＭＳ Ｐゴシック" pitchFamily="34" charset="-128"/>
              </a:rPr>
              <a:t>bessere individuelle Förderung</a:t>
            </a:r>
          </a:p>
          <a:p>
            <a:pPr marL="269875" indent="-269875">
              <a:buFontTx/>
              <a:buChar char="-"/>
              <a:defRPr/>
            </a:pPr>
            <a:r>
              <a:rPr lang="de-CH" sz="2400" dirty="0">
                <a:ea typeface="ＭＳ Ｐゴシック" pitchFamily="34" charset="-128"/>
              </a:rPr>
              <a:t>weniger Unter- oder Überforderung</a:t>
            </a:r>
          </a:p>
          <a:p>
            <a:pPr marL="269875" indent="-269875">
              <a:buFontTx/>
              <a:buChar char="-"/>
              <a:defRPr/>
            </a:pPr>
            <a:r>
              <a:rPr lang="de-CH" sz="2400" dirty="0">
                <a:ea typeface="ＭＳ Ｐゴシック" pitchFamily="34" charset="-128"/>
              </a:rPr>
              <a:t>Schultypen- und Niveauwechsel aus eigener Kraft und ohne zusätzliche Schuljahre möglich</a:t>
            </a:r>
          </a:p>
          <a:p>
            <a:pPr marL="269875" indent="-269875">
              <a:buFontTx/>
              <a:buChar char="-"/>
              <a:defRPr/>
            </a:pPr>
            <a:r>
              <a:rPr lang="de-CH" sz="2400" dirty="0">
                <a:ea typeface="ＭＳ Ｐゴシック" pitchFamily="34" charset="-128"/>
              </a:rPr>
              <a:t>Überprüfung der Zuteilungen nach jedem Semester</a:t>
            </a:r>
          </a:p>
          <a:p>
            <a:pPr marL="269875" indent="-269875">
              <a:buFontTx/>
              <a:buChar char="-"/>
              <a:defRPr/>
            </a:pPr>
            <a:r>
              <a:rPr lang="de-CH" sz="2400" dirty="0">
                <a:ea typeface="ＭＳ Ｐゴシック" pitchFamily="34" charset="-128"/>
              </a:rPr>
              <a:t>Schulische Förderangebote </a:t>
            </a:r>
          </a:p>
          <a:p>
            <a:pPr marL="457200" lvl="1" indent="0">
              <a:buNone/>
            </a:pP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50918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791369"/>
          </a:xfrm>
        </p:spPr>
        <p:txBody>
          <a:bodyPr/>
          <a:lstStyle/>
          <a:p>
            <a:r>
              <a:rPr lang="de-CH" sz="4000" dirty="0">
                <a:ea typeface="ＭＳ Ｐゴシック" pitchFamily="34" charset="-128"/>
              </a:rPr>
              <a:t>Förderangebote</a:t>
            </a:r>
            <a:endParaRPr lang="de-DE" sz="40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918648" cy="4896966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de-CH" sz="2400" dirty="0">
                <a:ea typeface="ＭＳ Ｐゴシック" pitchFamily="34" charset="-128"/>
              </a:rPr>
              <a:t>- Bei Lücken oder Wechsel in ein höheres Niveau</a:t>
            </a:r>
          </a:p>
          <a:p>
            <a:pPr marL="0" indent="0">
              <a:spcBef>
                <a:spcPts val="400"/>
              </a:spcBef>
              <a:buNone/>
            </a:pPr>
            <a:endParaRPr lang="de-CH" sz="2400" dirty="0">
              <a:ea typeface="ＭＳ Ｐゴシック" pitchFamily="34" charset="-128"/>
            </a:endParaRPr>
          </a:p>
          <a:p>
            <a:pPr marL="0" indent="0">
              <a:spcBef>
                <a:spcPts val="400"/>
              </a:spcBef>
              <a:buFontTx/>
              <a:buChar char="-"/>
              <a:tabLst>
                <a:tab pos="1792288" algn="l"/>
              </a:tabLst>
            </a:pPr>
            <a:r>
              <a:rPr lang="de-CH" sz="2400" dirty="0">
                <a:ea typeface="ＭＳ Ｐゴシック" pitchFamily="34" charset="-128"/>
              </a:rPr>
              <a:t> Wahlfächer: 	- Arbeitsstunde Sprachen</a:t>
            </a:r>
            <a:br>
              <a:rPr lang="de-CH" sz="2400" dirty="0">
                <a:ea typeface="ＭＳ Ｐゴシック" pitchFamily="34" charset="-128"/>
              </a:rPr>
            </a:br>
            <a:r>
              <a:rPr lang="de-CH" sz="2400" dirty="0">
                <a:ea typeface="ＭＳ Ｐゴシック" pitchFamily="34" charset="-128"/>
              </a:rPr>
              <a:t>	- Arbeitsstunde Mathematik</a:t>
            </a:r>
          </a:p>
          <a:p>
            <a:pPr marL="0" indent="0">
              <a:spcBef>
                <a:spcPts val="400"/>
              </a:spcBef>
              <a:buFontTx/>
              <a:buChar char="-"/>
              <a:tabLst>
                <a:tab pos="1792288" algn="l"/>
              </a:tabLst>
            </a:pPr>
            <a:endParaRPr lang="de-CH" sz="2400" dirty="0">
              <a:ea typeface="ＭＳ Ｐゴシック" pitchFamily="34" charset="-128"/>
            </a:endParaRPr>
          </a:p>
          <a:p>
            <a:pPr marL="0" indent="0">
              <a:spcBef>
                <a:spcPts val="400"/>
              </a:spcBef>
              <a:buFontTx/>
              <a:buChar char="-"/>
            </a:pPr>
            <a:r>
              <a:rPr lang="de-CH" sz="2400" dirty="0">
                <a:ea typeface="ＭＳ Ｐゴシック" pitchFamily="34" charset="-128"/>
              </a:rPr>
              <a:t> Liftkurse</a:t>
            </a:r>
          </a:p>
          <a:p>
            <a:pPr lvl="1">
              <a:spcBef>
                <a:spcPts val="400"/>
              </a:spcBef>
              <a:buFont typeface="Arial" charset="0"/>
              <a:buChar char="•"/>
            </a:pPr>
            <a:r>
              <a:rPr lang="de-CH" sz="2400" dirty="0">
                <a:solidFill>
                  <a:schemeClr val="tx1"/>
                </a:solidFill>
                <a:ea typeface="ＭＳ Ｐゴシック" pitchFamily="34" charset="-128"/>
              </a:rPr>
              <a:t>Voraussetzung ist der Besuch der Arbeitsstunde</a:t>
            </a:r>
          </a:p>
          <a:p>
            <a:pPr lvl="1">
              <a:spcBef>
                <a:spcPts val="400"/>
              </a:spcBef>
              <a:buFont typeface="Arial" charset="0"/>
              <a:buChar char="•"/>
            </a:pPr>
            <a:r>
              <a:rPr lang="de-CH" sz="2400" dirty="0">
                <a:solidFill>
                  <a:schemeClr val="tx1"/>
                </a:solidFill>
                <a:ea typeface="ＭＳ Ｐゴシック" pitchFamily="34" charset="-128"/>
              </a:rPr>
              <a:t>Zeitlich begrenzt </a:t>
            </a:r>
          </a:p>
          <a:p>
            <a:pPr lvl="1">
              <a:spcBef>
                <a:spcPts val="400"/>
              </a:spcBef>
              <a:buFont typeface="Arial" charset="0"/>
              <a:buChar char="•"/>
            </a:pPr>
            <a:r>
              <a:rPr lang="de-CH" sz="2400" dirty="0">
                <a:solidFill>
                  <a:schemeClr val="tx1"/>
                </a:solidFill>
                <a:ea typeface="ＭＳ Ｐゴシック" pitchFamily="34" charset="-128"/>
              </a:rPr>
              <a:t>Schulleitung bewilligt auf Antrag Lehrperson</a:t>
            </a:r>
          </a:p>
        </p:txBody>
      </p:sp>
    </p:spTree>
    <p:extLst>
      <p:ext uri="{BB962C8B-B14F-4D97-AF65-F5344CB8AC3E}">
        <p14:creationId xmlns:p14="http://schemas.microsoft.com/office/powerpoint/2010/main" val="391020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048027" cy="647353"/>
          </a:xfrm>
        </p:spPr>
        <p:txBody>
          <a:bodyPr/>
          <a:lstStyle/>
          <a:p>
            <a:r>
              <a:rPr lang="de-CH" sz="3600" dirty="0">
                <a:ea typeface="ＭＳ Ｐゴシック" pitchFamily="34" charset="-128"/>
              </a:rPr>
              <a:t>Pflichtfächer 1.Oberstufe</a:t>
            </a:r>
            <a:endParaRPr lang="de-DE" sz="36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0728"/>
            <a:ext cx="7918648" cy="5401022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Sprachen	Lektionen pro Woche</a:t>
            </a:r>
          </a:p>
          <a:p>
            <a:pPr marL="400050" lvl="1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Deutsch	4</a:t>
            </a:r>
          </a:p>
          <a:p>
            <a:pPr marL="400050" lvl="1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Englisch	3</a:t>
            </a:r>
          </a:p>
          <a:p>
            <a:pPr marL="400050" lvl="1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Französisch	3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Mathematik	6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Natur, Mensch, Gesellschaft</a:t>
            </a:r>
          </a:p>
          <a:p>
            <a:pPr marL="400050" lvl="1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Räume, Zeiten, Gesellschaften	2</a:t>
            </a:r>
          </a:p>
          <a:p>
            <a:pPr marL="400050" lvl="1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Natur und Technik	2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Ethik, Religionen, Gemeinschaft (ERG)</a:t>
            </a:r>
            <a:r>
              <a:rPr lang="de-CH" sz="2000" dirty="0">
                <a:solidFill>
                  <a:srgbClr val="FF0000"/>
                </a:solidFill>
                <a:ea typeface="ＭＳ Ｐゴシック" pitchFamily="34" charset="-128"/>
              </a:rPr>
              <a:t>	</a:t>
            </a:r>
            <a:r>
              <a:rPr lang="de-CH" sz="2000" dirty="0">
                <a:solidFill>
                  <a:srgbClr val="5F5F5F"/>
                </a:solidFill>
                <a:ea typeface="ＭＳ Ｐゴシック" pitchFamily="34" charset="-128"/>
              </a:rPr>
              <a:t>1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Gestalten</a:t>
            </a:r>
          </a:p>
          <a:p>
            <a:pPr marL="400050" lvl="1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Bildnerisches Gestalten	1</a:t>
            </a:r>
          </a:p>
          <a:p>
            <a:pPr marL="400050" lvl="1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Textiles/Technisches Gestalten	3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Musik	2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Bewegung und Sport	3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Medien und Informatik	1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4667250" algn="ctr"/>
                <a:tab pos="5381625" algn="l"/>
              </a:tabLst>
            </a:pPr>
            <a:r>
              <a:rPr lang="de-CH" sz="2000" dirty="0">
                <a:ea typeface="ＭＳ Ｐゴシック" pitchFamily="34" charset="-128"/>
              </a:rPr>
              <a:t>Berufliche Orientierung</a:t>
            </a:r>
            <a:r>
              <a:rPr lang="de-CH" sz="2000" dirty="0">
                <a:solidFill>
                  <a:srgbClr val="FF0000"/>
                </a:solidFill>
                <a:ea typeface="ＭＳ Ｐゴシック" pitchFamily="34" charset="-128"/>
              </a:rPr>
              <a:t>	</a:t>
            </a:r>
            <a:r>
              <a:rPr lang="de-CH" sz="2000" dirty="0">
                <a:solidFill>
                  <a:srgbClr val="5F5F5F"/>
                </a:solidFill>
                <a:ea typeface="ＭＳ Ｐゴシック" pitchFamily="34" charset="-128"/>
              </a:rPr>
              <a:t>1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4667250" algn="ctr"/>
                <a:tab pos="5829300" algn="l"/>
              </a:tabLst>
            </a:pPr>
            <a:r>
              <a:rPr lang="de-CH" sz="2000" b="1" dirty="0">
                <a:ea typeface="ＭＳ Ｐゴシック" pitchFamily="34" charset="-128"/>
              </a:rPr>
              <a:t>Total	32 	</a:t>
            </a:r>
            <a:r>
              <a:rPr lang="de-CH" sz="2000" dirty="0">
                <a:ea typeface="ＭＳ Ｐゴシック" pitchFamily="34" charset="-128"/>
              </a:rPr>
              <a:t>6. Klasse: 28 </a:t>
            </a:r>
          </a:p>
        </p:txBody>
      </p:sp>
    </p:spTree>
    <p:extLst>
      <p:ext uri="{BB962C8B-B14F-4D97-AF65-F5344CB8AC3E}">
        <p14:creationId xmlns:p14="http://schemas.microsoft.com/office/powerpoint/2010/main" val="41252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5979" cy="1007393"/>
          </a:xfrm>
        </p:spPr>
        <p:txBody>
          <a:bodyPr/>
          <a:lstStyle/>
          <a:p>
            <a:r>
              <a:rPr lang="de-CH" sz="4000" dirty="0"/>
              <a:t>Mein Steckbrief</a:t>
            </a:r>
            <a:endParaRPr lang="de-DE" sz="4000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3988" cy="475295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de-CH" sz="2400" dirty="0">
                <a:ea typeface="ＭＳ Ｐゴシック" pitchFamily="34" charset="-128"/>
              </a:rPr>
              <a:t>Name:		Beat Hidber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de-CH" sz="2400" dirty="0">
                <a:ea typeface="ＭＳ Ｐゴシック" pitchFamily="34" charset="-128"/>
              </a:rPr>
              <a:t>Alter:		52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de-CH" sz="2400" dirty="0">
                <a:ea typeface="ＭＳ Ｐゴシック" pitchFamily="34" charset="-128"/>
              </a:rPr>
              <a:t>Familie:	verheiratet mit Nadia, drei Jungs im Alter von 		7 – 16 Jahren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de-CH" sz="2400" dirty="0">
                <a:ea typeface="ＭＳ Ｐゴシック" pitchFamily="34" charset="-128"/>
              </a:rPr>
              <a:t>Schule Buchs:</a:t>
            </a:r>
            <a:r>
              <a:rPr lang="de-CH" sz="2400">
                <a:ea typeface="ＭＳ Ｐゴシック" pitchFamily="34" charset="-128"/>
              </a:rPr>
              <a:t>	seit </a:t>
            </a:r>
            <a:r>
              <a:rPr lang="de-CH" sz="2400" dirty="0">
                <a:ea typeface="ＭＳ Ｐゴシック" pitchFamily="34" charset="-128"/>
              </a:rPr>
              <a:t>20 Jahren als Schulleiter tätig, zusätzlich 		Unterricht in </a:t>
            </a:r>
            <a:r>
              <a:rPr lang="de-CH" sz="2400">
                <a:ea typeface="ＭＳ Ｐゴシック" pitchFamily="34" charset="-128"/>
              </a:rPr>
              <a:t>verschiedenen Klassen</a:t>
            </a:r>
            <a:endParaRPr lang="de-CH" sz="2400" dirty="0">
              <a:ea typeface="ＭＳ Ｐゴシック" pitchFamily="34" charset="-128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de-CH" sz="24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048027" cy="647353"/>
          </a:xfrm>
        </p:spPr>
        <p:txBody>
          <a:bodyPr/>
          <a:lstStyle/>
          <a:p>
            <a:r>
              <a:rPr lang="de-CH" sz="3600" dirty="0">
                <a:ea typeface="ＭＳ Ｐゴシック" pitchFamily="34" charset="-128"/>
              </a:rPr>
              <a:t>Wahlfächer 1.Oberstufe</a:t>
            </a:r>
            <a:endParaRPr lang="de-DE" sz="36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0728"/>
            <a:ext cx="7918648" cy="5401022"/>
          </a:xfrm>
        </p:spPr>
        <p:txBody>
          <a:bodyPr/>
          <a:lstStyle/>
          <a:p>
            <a:pPr marL="0" indent="0">
              <a:spcBef>
                <a:spcPts val="600"/>
              </a:spcBef>
              <a:buFontTx/>
              <a:buNone/>
              <a:tabLst>
                <a:tab pos="5564188" algn="ctr"/>
              </a:tabLst>
            </a:pPr>
            <a:r>
              <a:rPr lang="de-CH" sz="2000" b="1" dirty="0">
                <a:ea typeface="ＭＳ Ｐゴシック" pitchFamily="34" charset="-128"/>
              </a:rPr>
              <a:t>Schulisches Angebot	Lektion(en)/Woche</a:t>
            </a:r>
          </a:p>
          <a:p>
            <a:pPr marL="0" indent="0">
              <a:spcBef>
                <a:spcPts val="600"/>
              </a:spcBef>
              <a:buFontTx/>
              <a:buNone/>
              <a:tabLst>
                <a:tab pos="5564188" algn="ctr"/>
              </a:tabLst>
            </a:pPr>
            <a:r>
              <a:rPr lang="de-CH" sz="2000" dirty="0">
                <a:ea typeface="ＭＳ Ｐゴシック" pitchFamily="34" charset="-128"/>
              </a:rPr>
              <a:t> - Arbeitsstunde Mathematik	1</a:t>
            </a:r>
          </a:p>
          <a:p>
            <a:pPr marL="0" indent="0">
              <a:spcBef>
                <a:spcPts val="600"/>
              </a:spcBef>
              <a:buFontTx/>
              <a:buNone/>
              <a:tabLst>
                <a:tab pos="5564188" algn="ctr"/>
              </a:tabLst>
            </a:pPr>
            <a:r>
              <a:rPr lang="de-CH" sz="2000" dirty="0">
                <a:ea typeface="ＭＳ Ｐゴシック" pitchFamily="34" charset="-128"/>
              </a:rPr>
              <a:t> - Arbeitsstunde Sprachen	1</a:t>
            </a:r>
          </a:p>
          <a:p>
            <a:pPr marL="0" indent="0">
              <a:spcBef>
                <a:spcPts val="600"/>
              </a:spcBef>
              <a:buFontTx/>
              <a:buNone/>
              <a:tabLst>
                <a:tab pos="5564188" algn="ctr"/>
              </a:tabLst>
            </a:pPr>
            <a:r>
              <a:rPr lang="de-CH" sz="2000" dirty="0">
                <a:ea typeface="ＭＳ Ｐゴシック" pitchFamily="34" charset="-128"/>
              </a:rPr>
              <a:t> - Latein*	3 </a:t>
            </a:r>
          </a:p>
          <a:p>
            <a:pPr marL="0" indent="0">
              <a:spcBef>
                <a:spcPts val="600"/>
              </a:spcBef>
              <a:buFontTx/>
              <a:buNone/>
              <a:tabLst>
                <a:tab pos="5564188" algn="ctr"/>
              </a:tabLst>
            </a:pPr>
            <a:r>
              <a:rPr lang="de-CH" sz="2000" dirty="0">
                <a:ea typeface="ＭＳ Ｐゴシック" pitchFamily="34" charset="-128"/>
              </a:rPr>
              <a:t>- Schultheater	1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564188" algn="ctr"/>
              </a:tabLst>
            </a:pPr>
            <a:r>
              <a:rPr lang="de-CH" sz="2000" dirty="0">
                <a:ea typeface="ＭＳ Ｐゴシック" pitchFamily="34" charset="-128"/>
              </a:rPr>
              <a:t>Diese Kurse finden nur bei genügender Anmeldezahl statt!</a:t>
            </a:r>
          </a:p>
          <a:p>
            <a:pPr marL="0" indent="0">
              <a:spcBef>
                <a:spcPts val="600"/>
              </a:spcBef>
              <a:buFontTx/>
              <a:buNone/>
              <a:tabLst>
                <a:tab pos="5564188" algn="ctr"/>
              </a:tabLst>
            </a:pPr>
            <a:endParaRPr lang="de-CH" sz="2000" dirty="0">
              <a:ea typeface="ＭＳ Ｐゴシック" pitchFamily="34" charset="-128"/>
            </a:endParaRPr>
          </a:p>
          <a:p>
            <a:pPr marL="0" indent="0">
              <a:spcBef>
                <a:spcPts val="600"/>
              </a:spcBef>
              <a:buFontTx/>
              <a:buNone/>
              <a:tabLst>
                <a:tab pos="5564188" algn="ctr"/>
              </a:tabLst>
            </a:pPr>
            <a:r>
              <a:rPr lang="de-CH" sz="2000" b="1" dirty="0">
                <a:solidFill>
                  <a:srgbClr val="339966"/>
                </a:solidFill>
                <a:ea typeface="ＭＳ Ｐゴシック" pitchFamily="34" charset="-128"/>
              </a:rPr>
              <a:t>Angebot der Landeskirchen</a:t>
            </a:r>
          </a:p>
          <a:p>
            <a:pPr marL="0" indent="0">
              <a:spcBef>
                <a:spcPts val="600"/>
              </a:spcBef>
              <a:buFontTx/>
              <a:buNone/>
              <a:tabLst>
                <a:tab pos="5564188" algn="ctr"/>
              </a:tabLst>
            </a:pPr>
            <a:r>
              <a:rPr lang="de-CH" sz="2000" dirty="0">
                <a:solidFill>
                  <a:srgbClr val="339966"/>
                </a:solidFill>
                <a:ea typeface="ＭＳ Ｐゴシック" pitchFamily="34" charset="-128"/>
              </a:rPr>
              <a:t> - evangelischer Religionsunterricht	1</a:t>
            </a:r>
          </a:p>
          <a:p>
            <a:pPr marL="0" indent="0">
              <a:spcBef>
                <a:spcPts val="600"/>
              </a:spcBef>
              <a:buFontTx/>
              <a:buNone/>
              <a:tabLst>
                <a:tab pos="5564188" algn="ctr"/>
              </a:tabLst>
            </a:pPr>
            <a:r>
              <a:rPr lang="de-CH" sz="2000" dirty="0">
                <a:solidFill>
                  <a:srgbClr val="339966"/>
                </a:solidFill>
                <a:ea typeface="ＭＳ Ｐゴシック" pitchFamily="34" charset="-128"/>
              </a:rPr>
              <a:t> - katholischer Religionsunterricht	1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564188" algn="ctr"/>
              </a:tabLst>
            </a:pPr>
            <a:r>
              <a:rPr lang="de-CH" sz="2000" dirty="0">
                <a:solidFill>
                  <a:srgbClr val="339966"/>
                </a:solidFill>
                <a:ea typeface="ＭＳ Ｐゴシック" pitchFamily="34" charset="-128"/>
              </a:rPr>
              <a:t>Der Religionsunterricht ist im Stundenplan aufgeführt und findet in der Regel in den Räumlichkeiten der Schule statt.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564188" algn="ctr"/>
              </a:tabLst>
            </a:pPr>
            <a:r>
              <a:rPr lang="de-CH" sz="2000" dirty="0">
                <a:solidFill>
                  <a:srgbClr val="339966"/>
                </a:solidFill>
                <a:ea typeface="ＭＳ Ｐゴシック" pitchFamily="34" charset="-128"/>
              </a:rPr>
              <a:t>Die Information erfolgt über die Landeskirchen.</a:t>
            </a:r>
          </a:p>
        </p:txBody>
      </p:sp>
    </p:spTree>
    <p:extLst>
      <p:ext uri="{BB962C8B-B14F-4D97-AF65-F5344CB8AC3E}">
        <p14:creationId xmlns:p14="http://schemas.microsoft.com/office/powerpoint/2010/main" val="31503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791369"/>
          </a:xfrm>
        </p:spPr>
        <p:txBody>
          <a:bodyPr/>
          <a:lstStyle/>
          <a:p>
            <a:r>
              <a:rPr lang="de-CH" sz="4000" dirty="0">
                <a:ea typeface="ＭＳ Ｐゴシック" pitchFamily="34" charset="-128"/>
              </a:rPr>
              <a:t>Schultheater</a:t>
            </a:r>
            <a:br>
              <a:rPr lang="de-CH" dirty="0"/>
            </a:br>
            <a:endParaRPr lang="de-DE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8062664" cy="489696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900"/>
              </a:spcBef>
              <a:buNone/>
            </a:pPr>
            <a:r>
              <a:rPr lang="de-CH" sz="3600" dirty="0">
                <a:solidFill>
                  <a:srgbClr val="339966"/>
                </a:solidFill>
                <a:ea typeface="ＭＳ Ｐゴシック" pitchFamily="34" charset="-128"/>
              </a:rPr>
              <a:t> Schultheater</a:t>
            </a:r>
          </a:p>
          <a:p>
            <a:pPr marL="0" indent="0" eaLnBrk="1" hangingPunct="1">
              <a:lnSpc>
                <a:spcPct val="80000"/>
              </a:lnSpc>
              <a:spcBef>
                <a:spcPts val="900"/>
              </a:spcBef>
              <a:buNone/>
            </a:pPr>
            <a:r>
              <a:rPr lang="de-CH" sz="2400" dirty="0">
                <a:ea typeface="ＭＳ Ｐゴシック" pitchFamily="34" charset="-128"/>
              </a:rPr>
              <a:t> - 2 Lektionen im ersten Semester</a:t>
            </a:r>
          </a:p>
          <a:p>
            <a:pPr marL="0" indent="0" eaLnBrk="1" hangingPunct="1">
              <a:lnSpc>
                <a:spcPct val="80000"/>
              </a:lnSpc>
              <a:spcBef>
                <a:spcPts val="900"/>
              </a:spcBef>
              <a:buNone/>
            </a:pPr>
            <a:r>
              <a:rPr lang="de-CH" sz="2400" dirty="0">
                <a:ea typeface="ＭＳ Ｐゴシック" pitchFamily="34" charset="-128"/>
              </a:rPr>
              <a:t> - meist am späteren Freitagnachmittag</a:t>
            </a:r>
          </a:p>
          <a:p>
            <a:pPr marL="0" indent="0" eaLnBrk="1" hangingPunct="1">
              <a:lnSpc>
                <a:spcPct val="80000"/>
              </a:lnSpc>
              <a:spcBef>
                <a:spcPts val="900"/>
              </a:spcBef>
              <a:buNone/>
            </a:pPr>
            <a:r>
              <a:rPr lang="de-CH" sz="2400" dirty="0">
                <a:ea typeface="ＭＳ Ｐゴシック" pitchFamily="34" charset="-128"/>
              </a:rPr>
              <a:t> - Aufführung gegen Ende des 1. Semesters</a:t>
            </a:r>
          </a:p>
          <a:p>
            <a:pPr marL="0" indent="0" eaLnBrk="1" hangingPunct="1">
              <a:lnSpc>
                <a:spcPct val="80000"/>
              </a:lnSpc>
              <a:spcBef>
                <a:spcPts val="900"/>
              </a:spcBef>
              <a:buNone/>
            </a:pPr>
            <a:r>
              <a:rPr lang="de-CH" sz="2400" dirty="0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1986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791369"/>
          </a:xfrm>
        </p:spPr>
        <p:txBody>
          <a:bodyPr/>
          <a:lstStyle/>
          <a:p>
            <a:r>
              <a:rPr lang="de-CH" sz="4000" dirty="0">
                <a:ea typeface="ＭＳ Ｐゴシック" pitchFamily="34" charset="-128"/>
              </a:rPr>
              <a:t>Latein</a:t>
            </a:r>
            <a:br>
              <a:rPr lang="de-CH" dirty="0"/>
            </a:br>
            <a:endParaRPr lang="de-DE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8062664" cy="5040982"/>
          </a:xfrm>
        </p:spPr>
        <p:txBody>
          <a:bodyPr/>
          <a:lstStyle/>
          <a:p>
            <a:pPr marL="1524000" indent="-1524000" eaLnBrk="1" hangingPunct="1">
              <a:lnSpc>
                <a:spcPct val="80000"/>
              </a:lnSpc>
              <a:spcBef>
                <a:spcPts val="900"/>
              </a:spcBef>
              <a:buFontTx/>
              <a:buNone/>
            </a:pPr>
            <a:r>
              <a:rPr lang="de-CH" sz="2000" dirty="0">
                <a:solidFill>
                  <a:srgbClr val="339966"/>
                </a:solidFill>
                <a:ea typeface="ＭＳ Ｐゴシック" pitchFamily="34" charset="-128"/>
              </a:rPr>
              <a:t>Zielgruppe: </a:t>
            </a:r>
            <a:r>
              <a:rPr lang="de-CH" sz="2000" dirty="0">
                <a:ea typeface="ＭＳ Ｐゴシック" pitchFamily="34" charset="-128"/>
              </a:rPr>
              <a:t>	Motivierte und leistungsstarke Sekundarschülerinnen und Sekundarschüler</a:t>
            </a:r>
          </a:p>
          <a:p>
            <a:pPr marL="1524000" indent="-1524000" eaLnBrk="1" hangingPunct="1">
              <a:lnSpc>
                <a:spcPct val="80000"/>
              </a:lnSpc>
              <a:spcBef>
                <a:spcPts val="900"/>
              </a:spcBef>
              <a:buFontTx/>
              <a:buNone/>
            </a:pPr>
            <a:r>
              <a:rPr lang="de-CH" sz="2000" dirty="0">
                <a:solidFill>
                  <a:srgbClr val="339966"/>
                </a:solidFill>
                <a:ea typeface="ＭＳ Ｐゴシック" pitchFamily="34" charset="-128"/>
              </a:rPr>
              <a:t>Nutzen:</a:t>
            </a:r>
            <a:r>
              <a:rPr lang="de-CH" sz="2000" dirty="0">
                <a:ea typeface="ＭＳ Ｐゴシック" pitchFamily="34" charset="-128"/>
              </a:rPr>
              <a:t>	Vorteile im Fremdsprachen- und Deutschunterricht</a:t>
            </a:r>
            <a:br>
              <a:rPr lang="de-CH" sz="2000" dirty="0">
                <a:ea typeface="ＭＳ Ｐゴシック" pitchFamily="34" charset="-128"/>
              </a:rPr>
            </a:br>
            <a:r>
              <a:rPr lang="de-CH" sz="2000" dirty="0">
                <a:ea typeface="ＭＳ Ｐゴシック" pitchFamily="34" charset="-128"/>
              </a:rPr>
              <a:t>Begabtenförderung / -forderung</a:t>
            </a:r>
          </a:p>
          <a:p>
            <a:pPr marL="1524000" indent="-1524000" eaLnBrk="1" hangingPunct="1">
              <a:lnSpc>
                <a:spcPct val="80000"/>
              </a:lnSpc>
              <a:spcBef>
                <a:spcPts val="900"/>
              </a:spcBef>
              <a:buFontTx/>
              <a:buNone/>
            </a:pPr>
            <a:r>
              <a:rPr lang="de-CH" sz="2000" dirty="0">
                <a:ea typeface="ＭＳ Ｐゴシック" pitchFamily="34" charset="-128"/>
              </a:rPr>
              <a:t>	Voraussetzung für alle sprachlichen oder historischen Studienrichtungen</a:t>
            </a:r>
          </a:p>
          <a:p>
            <a:pPr marL="1524000" indent="-1524000" eaLnBrk="1" hangingPunct="1">
              <a:lnSpc>
                <a:spcPct val="80000"/>
              </a:lnSpc>
              <a:spcBef>
                <a:spcPts val="900"/>
              </a:spcBef>
              <a:buFontTx/>
              <a:buNone/>
            </a:pPr>
            <a:r>
              <a:rPr lang="de-CH" sz="2000" dirty="0">
                <a:solidFill>
                  <a:srgbClr val="339966"/>
                </a:solidFill>
                <a:ea typeface="ＭＳ Ｐゴシック" pitchFamily="34" charset="-128"/>
              </a:rPr>
              <a:t>Programm:</a:t>
            </a:r>
            <a:r>
              <a:rPr lang="de-CH" sz="2000" dirty="0">
                <a:ea typeface="ＭＳ Ｐゴシック" pitchFamily="34" charset="-128"/>
              </a:rPr>
              <a:t>	Erarbeiten eines Grundwortschatzes / Grammatik</a:t>
            </a:r>
          </a:p>
          <a:p>
            <a:pPr marL="1524000" indent="-1524000" eaLnBrk="1" hangingPunct="1">
              <a:lnSpc>
                <a:spcPct val="80000"/>
              </a:lnSpc>
              <a:spcBef>
                <a:spcPts val="900"/>
              </a:spcBef>
              <a:buFontTx/>
              <a:buNone/>
            </a:pPr>
            <a:r>
              <a:rPr lang="de-CH" sz="2000" dirty="0">
                <a:ea typeface="ＭＳ Ｐゴシック" pitchFamily="34" charset="-128"/>
              </a:rPr>
              <a:t>	Textarbeit: Alltag der Römer / Pompeji / Mythologie</a:t>
            </a:r>
          </a:p>
          <a:p>
            <a:pPr marL="1524000" indent="-1524000" eaLnBrk="1" hangingPunct="1">
              <a:lnSpc>
                <a:spcPct val="80000"/>
              </a:lnSpc>
              <a:spcBef>
                <a:spcPts val="900"/>
              </a:spcBef>
              <a:buFontTx/>
              <a:buNone/>
            </a:pPr>
            <a:r>
              <a:rPr lang="de-CH" sz="2000" dirty="0">
                <a:ea typeface="ＭＳ Ｐゴシック" pitchFamily="34" charset="-128"/>
              </a:rPr>
              <a:t>	Voraussetzung für SPF Latein (Kanti)</a:t>
            </a:r>
            <a:endParaRPr lang="de-CH" sz="2000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marL="1524000" indent="-1524000" eaLnBrk="1" hangingPunct="1">
              <a:lnSpc>
                <a:spcPct val="80000"/>
              </a:lnSpc>
              <a:spcBef>
                <a:spcPts val="900"/>
              </a:spcBef>
              <a:buFontTx/>
              <a:buNone/>
            </a:pPr>
            <a:r>
              <a:rPr lang="de-CH" sz="2000" dirty="0">
                <a:solidFill>
                  <a:srgbClr val="339966"/>
                </a:solidFill>
                <a:ea typeface="ＭＳ Ｐゴシック" pitchFamily="34" charset="-128"/>
              </a:rPr>
              <a:t>Pensum:</a:t>
            </a:r>
            <a:r>
              <a:rPr lang="de-CH" sz="2000" dirty="0">
                <a:ea typeface="ＭＳ Ｐゴシック" pitchFamily="34" charset="-128"/>
              </a:rPr>
              <a:t>	3 Wochenlektionen zusätzlich</a:t>
            </a:r>
            <a:endParaRPr lang="de-CH" sz="2000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marL="1524000" indent="-1524000" eaLnBrk="1" hangingPunct="1">
              <a:lnSpc>
                <a:spcPct val="80000"/>
              </a:lnSpc>
              <a:spcBef>
                <a:spcPts val="900"/>
              </a:spcBef>
              <a:buFontTx/>
              <a:buNone/>
            </a:pPr>
            <a:r>
              <a:rPr lang="de-CH" sz="2000" dirty="0">
                <a:solidFill>
                  <a:srgbClr val="339966"/>
                </a:solidFill>
                <a:ea typeface="ＭＳ Ｐゴシック" pitchFamily="34" charset="-128"/>
              </a:rPr>
              <a:t>Nachteil:</a:t>
            </a:r>
            <a:r>
              <a:rPr lang="de-CH" sz="2000" dirty="0">
                <a:ea typeface="ＭＳ Ｐゴシック" pitchFamily="34" charset="-128"/>
              </a:rPr>
              <a:t>	Ev. kein Besuch der Arbeitsstunde(n) möglich</a:t>
            </a:r>
          </a:p>
          <a:p>
            <a:pPr marL="1524000" indent="-1524000" eaLnBrk="1" hangingPunct="1">
              <a:lnSpc>
                <a:spcPct val="80000"/>
              </a:lnSpc>
              <a:spcBef>
                <a:spcPts val="900"/>
              </a:spcBef>
              <a:buFontTx/>
              <a:buNone/>
            </a:pPr>
            <a:r>
              <a:rPr lang="de-CH" sz="2000" dirty="0">
                <a:solidFill>
                  <a:srgbClr val="339966"/>
                </a:solidFill>
                <a:ea typeface="ＭＳ Ｐゴシック" pitchFamily="34" charset="-128"/>
              </a:rPr>
              <a:t>Vorgehen:</a:t>
            </a:r>
            <a:r>
              <a:rPr lang="de-CH" sz="2000" dirty="0">
                <a:ea typeface="ＭＳ Ｐゴシック" pitchFamily="34" charset="-128"/>
              </a:rPr>
              <a:t>	Schritt 1: Probelektion am Mittwoch, 22.11.23, 13.30 Uhr</a:t>
            </a:r>
          </a:p>
          <a:p>
            <a:pPr marL="1524000" indent="-1524000" eaLnBrk="1" hangingPunct="1">
              <a:lnSpc>
                <a:spcPct val="80000"/>
              </a:lnSpc>
              <a:spcBef>
                <a:spcPts val="900"/>
              </a:spcBef>
              <a:buFontTx/>
              <a:buNone/>
            </a:pPr>
            <a:r>
              <a:rPr lang="de-CH" sz="2000" dirty="0">
                <a:ea typeface="ＭＳ Ｐゴシック" pitchFamily="34" charset="-128"/>
              </a:rPr>
              <a:t>	Schritt 2: Definitive Anmeldung auf Zuweisungsantrag</a:t>
            </a:r>
          </a:p>
          <a:p>
            <a:pPr marL="1524000" indent="-1524000" eaLnBrk="1" hangingPunct="1">
              <a:lnSpc>
                <a:spcPct val="80000"/>
              </a:lnSpc>
              <a:spcBef>
                <a:spcPts val="900"/>
              </a:spcBef>
              <a:buFontTx/>
              <a:buNone/>
            </a:pPr>
            <a:r>
              <a:rPr lang="de-CH" sz="2000" dirty="0">
                <a:ea typeface="ＭＳ Ｐゴシック" pitchFamily="34" charset="-128"/>
              </a:rPr>
              <a:t>	Anmeldung gilt für 1 Jahr!</a:t>
            </a:r>
          </a:p>
          <a:p>
            <a:pPr marL="457200" lvl="1" indent="0"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15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5616575" cy="863377"/>
          </a:xfrm>
        </p:spPr>
        <p:txBody>
          <a:bodyPr/>
          <a:lstStyle/>
          <a:p>
            <a:r>
              <a:rPr lang="de-CH" sz="4000" dirty="0"/>
              <a:t>Klassenbildung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412776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CH" sz="2400" dirty="0">
                <a:ea typeface="ＭＳ Ｐゴシック" pitchFamily="34" charset="-128"/>
              </a:rPr>
              <a:t>Wir streben gleichmässig durchmischte Klassen an. Es treten voraussichtlich 125 </a:t>
            </a:r>
            <a:r>
              <a:rPr lang="de-CH" sz="2400" dirty="0" err="1">
                <a:ea typeface="ＭＳ Ｐゴシック" pitchFamily="34" charset="-128"/>
              </a:rPr>
              <a:t>SuS</a:t>
            </a:r>
            <a:r>
              <a:rPr lang="de-CH" sz="2400" dirty="0">
                <a:ea typeface="ＭＳ Ｐゴシック" pitchFamily="34" charset="-128"/>
              </a:rPr>
              <a:t> aus der PS in die OS über.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CH" sz="2400" dirty="0">
                <a:ea typeface="ＭＳ Ｐゴシック" pitchFamily="34" charset="-128"/>
              </a:rPr>
              <a:t>Dabei achten wir auf folgende Kriterien: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2400" dirty="0">
                <a:ea typeface="ＭＳ Ｐゴシック" pitchFamily="34" charset="-128"/>
              </a:rPr>
              <a:t>Schulische Leistung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2400" dirty="0">
                <a:ea typeface="ＭＳ Ｐゴシック" pitchFamily="34" charset="-128"/>
              </a:rPr>
              <a:t>Geschlecht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2400" dirty="0">
                <a:ea typeface="ＭＳ Ｐゴシック" pitchFamily="34" charset="-128"/>
              </a:rPr>
              <a:t>Ehemalige Klasse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2400" dirty="0">
                <a:ea typeface="ＭＳ Ｐゴシック" pitchFamily="34" charset="-128"/>
              </a:rPr>
              <a:t>Betreuungsbedarf durch Lehrkraft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2400" dirty="0">
                <a:ea typeface="ＭＳ Ｐゴシック" pitchFamily="34" charset="-128"/>
              </a:rPr>
              <a:t>besondere Konstellationen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6078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9383A-7D2C-4698-B05D-F29C9422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3375"/>
            <a:ext cx="5832003" cy="863377"/>
          </a:xfrm>
        </p:spPr>
        <p:txBody>
          <a:bodyPr/>
          <a:lstStyle/>
          <a:p>
            <a:r>
              <a:rPr lang="de-CH" sz="4000" dirty="0"/>
              <a:t>Sonderangebot für Fr. 20.-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8B9978-63E2-482B-B14A-E6E4B07E0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488832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6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863377"/>
          </a:xfrm>
        </p:spPr>
        <p:txBody>
          <a:bodyPr/>
          <a:lstStyle/>
          <a:p>
            <a:r>
              <a:rPr lang="de-CH" sz="4000" dirty="0">
                <a:ea typeface="ＭＳ Ｐゴシック" pitchFamily="34" charset="-128"/>
              </a:rPr>
              <a:t>Convertible</a:t>
            </a:r>
            <a:endParaRPr lang="de-DE" sz="40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918648" cy="5184998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lang="de-CH" sz="2400" dirty="0">
                <a:ea typeface="ＭＳ Ｐゴシック" pitchFamily="34" charset="-128"/>
              </a:rPr>
              <a:t>Alle S&amp;S erhalten ein persönliches Convertible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lang="de-CH" sz="2400" dirty="0">
                <a:ea typeface="ＭＳ Ｐゴシック" pitchFamily="34" charset="-128"/>
              </a:rPr>
              <a:t>Kostenbeteiligung Fr. 200.-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lang="de-CH" sz="2400" dirty="0">
                <a:ea typeface="ＭＳ Ｐゴシック" pitchFamily="34" charset="-128"/>
              </a:rPr>
              <a:t>Das Gerät geht in den Besitz des Kindes.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705770C-6080-47EF-8958-34AFB01D4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457" y="2924944"/>
            <a:ext cx="5377253" cy="34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863377"/>
          </a:xfrm>
        </p:spPr>
        <p:txBody>
          <a:bodyPr/>
          <a:lstStyle/>
          <a:p>
            <a:r>
              <a:rPr lang="de-CH" sz="4000" dirty="0">
                <a:ea typeface="ＭＳ Ｐゴシック" pitchFamily="34" charset="-128"/>
              </a:rPr>
              <a:t>Tipps</a:t>
            </a:r>
            <a:endParaRPr lang="de-DE" sz="40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918648" cy="4968974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CH" sz="2000" dirty="0">
                <a:ea typeface="ＭＳ Ｐゴシック" pitchFamily="34" charset="-128"/>
              </a:rPr>
              <a:t>Lassen Sie Ihrem Kind die notwendige Zeit für seine Entwicklung!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CH" sz="2000" dirty="0">
                <a:ea typeface="ＭＳ Ｐゴシック" pitchFamily="34" charset="-128"/>
              </a:rPr>
              <a:t>Achten Sie auf das Wohlbefinden Ihres Kindes!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CH" sz="2000" dirty="0">
                <a:ea typeface="ＭＳ Ｐゴシック" pitchFamily="34" charset="-128"/>
              </a:rPr>
              <a:t>Erzwingen Sie nichts!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CH" sz="2000" dirty="0">
                <a:ea typeface="ＭＳ Ｐゴシック" pitchFamily="34" charset="-128"/>
              </a:rPr>
              <a:t>Stärken Sie Ihr Kind! </a:t>
            </a:r>
            <a:br>
              <a:rPr lang="de-CH" sz="2000" dirty="0">
                <a:ea typeface="ＭＳ Ｐゴシック" pitchFamily="34" charset="-128"/>
              </a:rPr>
            </a:br>
            <a:r>
              <a:rPr lang="de-CH" sz="2000" dirty="0">
                <a:ea typeface="ＭＳ Ｐゴシック" pitchFamily="34" charset="-128"/>
              </a:rPr>
              <a:t>Verantwortung übertragen und einfordern.</a:t>
            </a:r>
            <a:br>
              <a:rPr lang="de-CH" sz="2000" dirty="0">
                <a:ea typeface="ＭＳ Ｐゴシック" pitchFamily="34" charset="-128"/>
              </a:rPr>
            </a:br>
            <a:r>
              <a:rPr lang="de-CH" sz="2000" dirty="0">
                <a:ea typeface="ＭＳ Ｐゴシック" pitchFamily="34" charset="-128"/>
              </a:rPr>
              <a:t>Achten Sie auf das Einhalten von Regeln und Umgangsformen.</a:t>
            </a:r>
            <a:br>
              <a:rPr lang="de-CH" sz="2000" dirty="0">
                <a:ea typeface="ＭＳ Ｐゴシック" pitchFamily="34" charset="-128"/>
              </a:rPr>
            </a:br>
            <a:r>
              <a:rPr lang="de-CH" sz="2000" dirty="0">
                <a:ea typeface="ＭＳ Ｐゴシック" pitchFamily="34" charset="-128"/>
              </a:rPr>
              <a:t>Halten Sie die Reibungswärme aus!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CH" sz="2000" dirty="0">
                <a:ea typeface="ＭＳ Ｐゴシック" pitchFamily="34" charset="-128"/>
              </a:rPr>
              <a:t>Wir freuen uns, wenn Sie Interesse an unserer Schule zeigen:	</a:t>
            </a:r>
            <a:br>
              <a:rPr lang="de-CH" sz="2000" dirty="0">
                <a:ea typeface="ＭＳ Ｐゴシック" pitchFamily="34" charset="-128"/>
              </a:rPr>
            </a:br>
            <a:r>
              <a:rPr lang="de-CH" sz="2000" dirty="0">
                <a:ea typeface="ＭＳ Ｐゴシック" pitchFamily="34" charset="-128"/>
              </a:rPr>
              <a:t>	- Elternabende</a:t>
            </a:r>
            <a:br>
              <a:rPr lang="de-CH" sz="2000" dirty="0">
                <a:ea typeface="ＭＳ Ｐゴシック" pitchFamily="34" charset="-128"/>
              </a:rPr>
            </a:br>
            <a:r>
              <a:rPr lang="de-CH" sz="2000" dirty="0">
                <a:ea typeface="ＭＳ Ｐゴシック" pitchFamily="34" charset="-128"/>
              </a:rPr>
              <a:t>	- Tag der offenen Tür</a:t>
            </a:r>
            <a:br>
              <a:rPr lang="de-CH" sz="2000" dirty="0">
                <a:ea typeface="ＭＳ Ｐゴシック" pitchFamily="34" charset="-128"/>
              </a:rPr>
            </a:br>
            <a:r>
              <a:rPr lang="de-CH" sz="2000" dirty="0">
                <a:ea typeface="ＭＳ Ｐゴシック" pitchFamily="34" charset="-128"/>
              </a:rPr>
              <a:t>	- Sporttag</a:t>
            </a:r>
            <a:br>
              <a:rPr lang="de-CH" sz="2000" dirty="0">
                <a:ea typeface="ＭＳ Ｐゴシック" pitchFamily="34" charset="-128"/>
              </a:rPr>
            </a:br>
            <a:r>
              <a:rPr lang="de-CH" sz="2000" dirty="0">
                <a:ea typeface="ＭＳ Ｐゴシック" pitchFamily="34" charset="-128"/>
              </a:rPr>
              <a:t>	- Wintersporttage</a:t>
            </a:r>
          </a:p>
        </p:txBody>
      </p:sp>
    </p:spTree>
    <p:extLst>
      <p:ext uri="{BB962C8B-B14F-4D97-AF65-F5344CB8AC3E}">
        <p14:creationId xmlns:p14="http://schemas.microsoft.com/office/powerpoint/2010/main" val="18004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863377"/>
          </a:xfrm>
        </p:spPr>
        <p:txBody>
          <a:bodyPr/>
          <a:lstStyle/>
          <a:p>
            <a:r>
              <a:rPr lang="de-CH" sz="4000" dirty="0">
                <a:ea typeface="ＭＳ Ｐゴシック" pitchFamily="34" charset="-128"/>
              </a:rPr>
              <a:t>Termine</a:t>
            </a:r>
            <a:endParaRPr lang="de-DE" sz="40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918648" cy="4968974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tabLst>
                <a:tab pos="6816725" algn="r"/>
              </a:tabLst>
            </a:pPr>
            <a:r>
              <a:rPr lang="de-CH" sz="2000" dirty="0">
                <a:ea typeface="ＭＳ Ｐゴシック" pitchFamily="34" charset="-128"/>
              </a:rPr>
              <a:t>Anmeldung Latein-Schnupperlektion	10.11.2023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tabLst>
                <a:tab pos="6816725" algn="r"/>
              </a:tabLst>
            </a:pPr>
            <a:r>
              <a:rPr lang="de-CH" sz="2000" dirty="0">
                <a:ea typeface="ＭＳ Ｐゴシック" pitchFamily="34" charset="-128"/>
              </a:rPr>
              <a:t>Lateinschnupperlektion	22.11.2023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tabLst>
                <a:tab pos="6816725" algn="r"/>
              </a:tabLst>
            </a:pPr>
            <a:r>
              <a:rPr lang="de-CH" sz="2000" dirty="0">
                <a:ea typeface="ＭＳ Ｐゴシック" pitchFamily="34" charset="-128"/>
              </a:rPr>
              <a:t>Elterngespräche/Wahlfachanmeldung	bis Mitte März 2024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tabLst>
                <a:tab pos="6816725" algn="r"/>
              </a:tabLst>
            </a:pPr>
            <a:r>
              <a:rPr lang="de-CH" sz="2000" dirty="0">
                <a:ea typeface="ＭＳ Ｐゴシック" pitchFamily="34" charset="-128"/>
              </a:rPr>
              <a:t>Information Zuweisung	Ende Mai 2024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tabLst>
                <a:tab pos="6816725" algn="r"/>
              </a:tabLst>
            </a:pPr>
            <a:r>
              <a:rPr lang="de-CH" sz="2000" dirty="0">
                <a:ea typeface="ＭＳ Ｐゴシック" pitchFamily="34" charset="-128"/>
              </a:rPr>
              <a:t>Klasseneinteilung, Stundenplan	17.6.2024</a:t>
            </a:r>
          </a:p>
        </p:txBody>
      </p:sp>
    </p:spTree>
    <p:extLst>
      <p:ext uri="{BB962C8B-B14F-4D97-AF65-F5344CB8AC3E}">
        <p14:creationId xmlns:p14="http://schemas.microsoft.com/office/powerpoint/2010/main" val="32572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Feedback</a:t>
            </a:r>
            <a:endParaRPr lang="de-CH" dirty="0"/>
          </a:p>
        </p:txBody>
      </p:sp>
      <p:pic>
        <p:nvPicPr>
          <p:cNvPr id="3" name="Grafik 2" descr="Informationen zu Notstromaggregaten | Vernetzung &amp; Komplexitä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3238"/>
            <a:ext cx="2872324" cy="37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9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5979" cy="1007393"/>
          </a:xfrm>
        </p:spPr>
        <p:txBody>
          <a:bodyPr/>
          <a:lstStyle/>
          <a:p>
            <a:r>
              <a:rPr lang="de-CH" sz="4000" dirty="0"/>
              <a:t>Übersicht</a:t>
            </a:r>
            <a:endParaRPr lang="de-DE" sz="4000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3988" cy="475295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400"/>
              </a:spcAft>
              <a:buFont typeface="FrutigerNext LT Medium" pitchFamily="2" charset="0"/>
              <a:buAutoNum type="arabicPeriod"/>
            </a:pPr>
            <a:r>
              <a:rPr lang="de-DE" sz="2400" dirty="0">
                <a:ea typeface="ＭＳ Ｐゴシック" pitchFamily="34" charset="-128"/>
              </a:rPr>
              <a:t>Schulsystem im Kanton St. Gallen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FrutigerNext LT Medium" pitchFamily="2" charset="0"/>
              <a:buAutoNum type="arabicPeriod"/>
            </a:pPr>
            <a:r>
              <a:rPr lang="de-CH" sz="2400" dirty="0">
                <a:ea typeface="ＭＳ Ｐゴシック" pitchFamily="34" charset="-128"/>
              </a:rPr>
              <a:t>Schultypen: Real- und Sekundarschule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FrutigerNext LT Medium" pitchFamily="2" charset="0"/>
              <a:buAutoNum type="arabicPeriod"/>
            </a:pPr>
            <a:r>
              <a:rPr lang="de-CH" sz="2400" dirty="0">
                <a:ea typeface="ＭＳ Ｐゴシック" pitchFamily="34" charset="-128"/>
              </a:rPr>
              <a:t>Oberstufe Buchs mit Niveauunterricht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FrutigerNext LT Medium" pitchFamily="2" charset="0"/>
              <a:buAutoNum type="arabicPeriod"/>
            </a:pPr>
            <a:r>
              <a:rPr lang="de-CH" sz="2400" dirty="0">
                <a:ea typeface="ＭＳ Ｐゴシック" pitchFamily="34" charset="-128"/>
              </a:rPr>
              <a:t>Oberstufenübertritt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FrutigerNext LT Medium" pitchFamily="2" charset="0"/>
              <a:buAutoNum type="arabicPeriod"/>
            </a:pPr>
            <a:r>
              <a:rPr lang="de-CH" sz="2400" dirty="0">
                <a:ea typeface="ＭＳ Ｐゴシック" pitchFamily="34" charset="-128"/>
              </a:rPr>
              <a:t>Lektionentafel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FrutigerNext LT Medium" pitchFamily="2" charset="0"/>
              <a:buAutoNum type="arabicPeriod"/>
            </a:pPr>
            <a:r>
              <a:rPr lang="de-CH" sz="2400" dirty="0">
                <a:ea typeface="ＭＳ Ｐゴシック" pitchFamily="34" charset="-128"/>
              </a:rPr>
              <a:t>Wahlfächer und Religion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FrutigerNext LT Medium" pitchFamily="2" charset="0"/>
              <a:buAutoNum type="arabicPeriod"/>
            </a:pPr>
            <a:r>
              <a:rPr lang="de-CH" sz="2400" dirty="0">
                <a:ea typeface="ＭＳ Ｐゴシック" pitchFamily="34" charset="-128"/>
              </a:rPr>
              <a:t>Klassenbildung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FrutigerNext LT Medium" pitchFamily="2" charset="0"/>
              <a:buAutoNum type="arabicPeriod"/>
            </a:pPr>
            <a:r>
              <a:rPr lang="de-CH" sz="2400" dirty="0">
                <a:ea typeface="ＭＳ Ｐゴシック" pitchFamily="34" charset="-128"/>
              </a:rPr>
              <a:t>Organisation Schule Buchs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Font typeface="FrutigerNext LT Medium" pitchFamily="2" charset="0"/>
              <a:buAutoNum type="arabicPeriod"/>
            </a:pPr>
            <a:r>
              <a:rPr lang="de-CH" sz="2400" dirty="0">
                <a:ea typeface="ＭＳ Ｐゴシック" pitchFamily="34" charset="-128"/>
              </a:rPr>
              <a:t>Fragerunde</a:t>
            </a:r>
          </a:p>
        </p:txBody>
      </p:sp>
    </p:spTree>
    <p:extLst>
      <p:ext uri="{BB962C8B-B14F-4D97-AF65-F5344CB8AC3E}">
        <p14:creationId xmlns:p14="http://schemas.microsoft.com/office/powerpoint/2010/main" val="26380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791369"/>
          </a:xfrm>
        </p:spPr>
        <p:txBody>
          <a:bodyPr/>
          <a:lstStyle/>
          <a:p>
            <a:r>
              <a:rPr lang="de-CH" sz="4000" dirty="0"/>
              <a:t>Schulsystem </a:t>
            </a:r>
            <a:r>
              <a:rPr lang="de-CH" sz="4000" dirty="0" err="1"/>
              <a:t>Kt</a:t>
            </a:r>
            <a:r>
              <a:rPr lang="de-CH" sz="4000" dirty="0"/>
              <a:t>. SG</a:t>
            </a:r>
            <a:endParaRPr lang="de-DE" sz="4000" dirty="0"/>
          </a:p>
        </p:txBody>
      </p:sp>
      <p:pic>
        <p:nvPicPr>
          <p:cNvPr id="5" name="Bild 2" descr="Schulsyste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3730" y="1124744"/>
            <a:ext cx="475456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186780" y="1124744"/>
            <a:ext cx="5472113" cy="453548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826418" y="1124744"/>
            <a:ext cx="5905500" cy="22320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899443" y="1124744"/>
            <a:ext cx="5903912" cy="10795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6084218" y="1485107"/>
            <a:ext cx="1008062" cy="52562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935385"/>
          </a:xfrm>
        </p:spPr>
        <p:txBody>
          <a:bodyPr/>
          <a:lstStyle/>
          <a:p>
            <a:r>
              <a:rPr lang="de-CH" sz="4000" dirty="0"/>
              <a:t>Oberstufenübertritt</a:t>
            </a:r>
            <a:endParaRPr lang="de-DE" sz="4000" dirty="0"/>
          </a:p>
        </p:txBody>
      </p:sp>
      <p:pic>
        <p:nvPicPr>
          <p:cNvPr id="5" name="Bild 2" descr="OS Uebertrit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125538"/>
            <a:ext cx="62515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7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1008087"/>
          </a:xfrm>
        </p:spPr>
        <p:txBody>
          <a:bodyPr/>
          <a:lstStyle/>
          <a:p>
            <a:r>
              <a:rPr lang="de-CH" sz="4000" dirty="0"/>
              <a:t>Anschlusslösungen</a:t>
            </a:r>
            <a:endParaRPr lang="de-DE" sz="4000" dirty="0"/>
          </a:p>
        </p:txBody>
      </p:sp>
      <p:pic>
        <p:nvPicPr>
          <p:cNvPr id="5" name="Bild 2" descr="Anschlusslösung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341462"/>
            <a:ext cx="86804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77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5616575" cy="791369"/>
          </a:xfrm>
        </p:spPr>
        <p:txBody>
          <a:bodyPr/>
          <a:lstStyle/>
          <a:p>
            <a:r>
              <a:rPr lang="de-CH" dirty="0"/>
              <a:t>Oberstufe Buchs</a:t>
            </a:r>
          </a:p>
        </p:txBody>
      </p:sp>
      <p:grpSp>
        <p:nvGrpSpPr>
          <p:cNvPr id="7" name="Gruppieren 13"/>
          <p:cNvGrpSpPr>
            <a:grpSpLocks/>
          </p:cNvGrpSpPr>
          <p:nvPr/>
        </p:nvGrpSpPr>
        <p:grpSpPr bwMode="auto">
          <a:xfrm>
            <a:off x="683568" y="4941888"/>
            <a:ext cx="7848600" cy="1079500"/>
            <a:chOff x="827584" y="4941168"/>
            <a:chExt cx="7848872" cy="1080120"/>
          </a:xfrm>
        </p:grpSpPr>
        <p:sp>
          <p:nvSpPr>
            <p:cNvPr id="8" name="Rechteck 7"/>
            <p:cNvSpPr/>
            <p:nvPr/>
          </p:nvSpPr>
          <p:spPr bwMode="auto">
            <a:xfrm>
              <a:off x="827584" y="4941168"/>
              <a:ext cx="1224004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de-CH" sz="1800" b="1" dirty="0">
                  <a:ea typeface="+mn-ea"/>
                </a:rPr>
                <a:t>PS </a:t>
              </a:r>
              <a:r>
                <a:rPr lang="de-CH" sz="1800" b="1" dirty="0" err="1">
                  <a:ea typeface="+mn-ea"/>
                </a:rPr>
                <a:t>Hanfland</a:t>
              </a:r>
              <a:endParaRPr lang="de-CH" sz="1800" b="1" dirty="0">
                <a:ea typeface="+mn-ea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2483403" y="4941168"/>
              <a:ext cx="1224005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de-CH" sz="1800" b="1" dirty="0">
                  <a:ea typeface="+mn-ea"/>
                </a:rPr>
                <a:t>PS</a:t>
              </a:r>
            </a:p>
            <a:p>
              <a:pPr algn="ctr">
                <a:defRPr/>
              </a:pPr>
              <a:r>
                <a:rPr lang="de-CH" sz="1800" b="1" dirty="0" err="1">
                  <a:ea typeface="+mn-ea"/>
                </a:rPr>
                <a:t>Kappeli</a:t>
              </a:r>
              <a:endParaRPr lang="de-CH" sz="1800" b="1" dirty="0">
                <a:ea typeface="+mn-ea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139224" y="4941168"/>
              <a:ext cx="1225592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de-CH" sz="1800" b="1" dirty="0">
                  <a:ea typeface="+mn-ea"/>
                </a:rPr>
                <a:t>PS</a:t>
              </a:r>
              <a:br>
                <a:rPr lang="de-CH" sz="1800" b="1" dirty="0">
                  <a:ea typeface="+mn-ea"/>
                </a:rPr>
              </a:br>
              <a:r>
                <a:rPr lang="de-CH" sz="1800" b="1" dirty="0">
                  <a:ea typeface="+mn-ea"/>
                </a:rPr>
                <a:t>Grof</a:t>
              </a: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7452451" y="4941168"/>
              <a:ext cx="1224005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de-CH" sz="1800" b="1"/>
                <a:t>PS</a:t>
              </a:r>
              <a:br>
                <a:rPr lang="de-CH" sz="1800" b="1"/>
              </a:br>
              <a:r>
                <a:rPr lang="de-CH" sz="1800" b="1"/>
                <a:t>Räfis</a:t>
              </a: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5796631" y="4941168"/>
              <a:ext cx="1224004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de-CH" sz="1800" b="1" dirty="0">
                  <a:ea typeface="+mn-ea"/>
                </a:rPr>
                <a:t>PS</a:t>
              </a:r>
              <a:br>
                <a:rPr lang="de-CH" sz="1800" b="1" dirty="0">
                  <a:ea typeface="+mn-ea"/>
                </a:rPr>
              </a:br>
              <a:r>
                <a:rPr lang="de-CH" sz="1800" b="1" dirty="0" err="1">
                  <a:ea typeface="+mn-ea"/>
                </a:rPr>
                <a:t>Buchser</a:t>
              </a:r>
              <a:r>
                <a:rPr lang="de-CH" sz="1800" b="1" dirty="0">
                  <a:ea typeface="+mn-ea"/>
                </a:rPr>
                <a:t>-</a:t>
              </a:r>
              <a:br>
                <a:rPr lang="de-CH" sz="1800" b="1" dirty="0">
                  <a:ea typeface="+mn-ea"/>
                </a:rPr>
              </a:br>
              <a:r>
                <a:rPr lang="de-CH" sz="1800" b="1" dirty="0" err="1">
                  <a:ea typeface="+mn-ea"/>
                </a:rPr>
                <a:t>bach</a:t>
              </a:r>
              <a:endParaRPr lang="de-CH" sz="1800" b="1" dirty="0">
                <a:ea typeface="+mn-ea"/>
              </a:endParaRPr>
            </a:p>
          </p:txBody>
        </p:sp>
      </p:grpSp>
      <p:grpSp>
        <p:nvGrpSpPr>
          <p:cNvPr id="13" name="Gruppieren 12"/>
          <p:cNvGrpSpPr>
            <a:grpSpLocks/>
          </p:cNvGrpSpPr>
          <p:nvPr/>
        </p:nvGrpSpPr>
        <p:grpSpPr bwMode="auto">
          <a:xfrm>
            <a:off x="1115368" y="2133378"/>
            <a:ext cx="6769100" cy="1440086"/>
            <a:chOff x="1259632" y="-216153"/>
            <a:chExt cx="6768752" cy="1440290"/>
          </a:xfrm>
        </p:grpSpPr>
        <p:sp>
          <p:nvSpPr>
            <p:cNvPr id="14" name="Rechteck 13"/>
            <p:cNvSpPr/>
            <p:nvPr/>
          </p:nvSpPr>
          <p:spPr bwMode="auto">
            <a:xfrm>
              <a:off x="1259632" y="-216153"/>
              <a:ext cx="2808143" cy="144029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>
                <a:defRPr/>
              </a:pPr>
              <a:r>
                <a:rPr lang="de-CH" b="1" dirty="0"/>
                <a:t>OZ Grof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de-CH" b="1" dirty="0"/>
                <a:t> </a:t>
              </a:r>
              <a:r>
                <a:rPr lang="de-CH" dirty="0"/>
                <a:t>2 Jahrgänge</a:t>
              </a:r>
            </a:p>
            <a:p>
              <a:pPr>
                <a:defRPr/>
              </a:pPr>
              <a:endParaRPr lang="de-CH" b="1" dirty="0"/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5220240" y="-216153"/>
              <a:ext cx="2808144" cy="144029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>
                <a:defRPr/>
              </a:pPr>
              <a:r>
                <a:rPr lang="de-CH" b="1" dirty="0"/>
                <a:t>OZ </a:t>
              </a:r>
              <a:r>
                <a:rPr lang="de-CH" b="1" dirty="0" err="1"/>
                <a:t>Flös</a:t>
              </a:r>
              <a:endParaRPr lang="de-CH" b="1" dirty="0"/>
            </a:p>
            <a:p>
              <a:pPr>
                <a:buFont typeface="Symbol" pitchFamily="18" charset="2"/>
                <a:buChar char="-"/>
                <a:defRPr/>
              </a:pPr>
              <a:r>
                <a:rPr lang="de-CH" b="1" dirty="0"/>
                <a:t> </a:t>
              </a:r>
              <a:r>
                <a:rPr lang="de-CH" dirty="0"/>
                <a:t>1 Jahrgang</a:t>
              </a:r>
            </a:p>
            <a:p>
              <a:pPr>
                <a:buFont typeface="Symbol" pitchFamily="18" charset="2"/>
                <a:buChar char="-"/>
                <a:defRPr/>
              </a:pPr>
              <a:r>
                <a:rPr lang="de-CH" dirty="0"/>
                <a:t> KKL Oberstufe</a:t>
              </a:r>
            </a:p>
          </p:txBody>
        </p:sp>
      </p:grpSp>
      <p:sp>
        <p:nvSpPr>
          <p:cNvPr id="16" name="Gleichschenkliges Dreieck 15"/>
          <p:cNvSpPr>
            <a:spLocks noChangeArrowheads="1"/>
          </p:cNvSpPr>
          <p:nvPr/>
        </p:nvSpPr>
        <p:spPr bwMode="auto">
          <a:xfrm>
            <a:off x="756593" y="1196752"/>
            <a:ext cx="7488237" cy="9366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grpSp>
        <p:nvGrpSpPr>
          <p:cNvPr id="17" name="Gruppieren 27"/>
          <p:cNvGrpSpPr>
            <a:grpSpLocks/>
          </p:cNvGrpSpPr>
          <p:nvPr/>
        </p:nvGrpSpPr>
        <p:grpSpPr bwMode="auto">
          <a:xfrm>
            <a:off x="1152823" y="3500438"/>
            <a:ext cx="6624637" cy="1441450"/>
            <a:chOff x="1296130" y="3501008"/>
            <a:chExt cx="6624736" cy="1440160"/>
          </a:xfrm>
        </p:grpSpPr>
        <p:cxnSp>
          <p:nvCxnSpPr>
            <p:cNvPr id="18" name="Gerade Verbindung mit Pfeil 15"/>
            <p:cNvCxnSpPr>
              <a:cxnSpLocks noChangeShapeType="1"/>
              <a:stCxn id="8" idx="0"/>
            </p:cNvCxnSpPr>
            <p:nvPr/>
          </p:nvCxnSpPr>
          <p:spPr bwMode="auto">
            <a:xfrm flipV="1">
              <a:off x="1296130" y="3645024"/>
              <a:ext cx="396044" cy="1296144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Gerade Verbindung mit Pfeil 17"/>
            <p:cNvCxnSpPr>
              <a:cxnSpLocks noChangeShapeType="1"/>
              <a:stCxn id="9" idx="0"/>
            </p:cNvCxnSpPr>
            <p:nvPr/>
          </p:nvCxnSpPr>
          <p:spPr bwMode="auto">
            <a:xfrm flipH="1" flipV="1">
              <a:off x="2124222" y="3645024"/>
              <a:ext cx="828092" cy="1296144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Gerade Verbindung mit Pfeil 19"/>
            <p:cNvCxnSpPr>
              <a:cxnSpLocks noChangeShapeType="1"/>
              <a:stCxn id="10" idx="0"/>
            </p:cNvCxnSpPr>
            <p:nvPr/>
          </p:nvCxnSpPr>
          <p:spPr bwMode="auto">
            <a:xfrm flipH="1" flipV="1">
              <a:off x="2628278" y="3645024"/>
              <a:ext cx="1980220" cy="1296144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" name="Gerade Verbindung mit Pfeil 22"/>
            <p:cNvCxnSpPr>
              <a:cxnSpLocks noChangeShapeType="1"/>
              <a:stCxn id="12" idx="0"/>
            </p:cNvCxnSpPr>
            <p:nvPr/>
          </p:nvCxnSpPr>
          <p:spPr bwMode="auto">
            <a:xfrm flipH="1" flipV="1">
              <a:off x="3492374" y="3717032"/>
              <a:ext cx="2772308" cy="1224136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2" name="Gerade Verbindung mit Pfeil 24"/>
            <p:cNvCxnSpPr>
              <a:cxnSpLocks noChangeShapeType="1"/>
              <a:stCxn id="11" idx="0"/>
            </p:cNvCxnSpPr>
            <p:nvPr/>
          </p:nvCxnSpPr>
          <p:spPr bwMode="auto">
            <a:xfrm flipH="1" flipV="1">
              <a:off x="3996430" y="3501008"/>
              <a:ext cx="3924436" cy="144016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3" name="Gruppieren 38"/>
          <p:cNvGrpSpPr>
            <a:grpSpLocks/>
          </p:cNvGrpSpPr>
          <p:nvPr/>
        </p:nvGrpSpPr>
        <p:grpSpPr bwMode="auto">
          <a:xfrm>
            <a:off x="1152823" y="3500438"/>
            <a:ext cx="6947545" cy="1441450"/>
            <a:chOff x="1296116" y="3501008"/>
            <a:chExt cx="6948292" cy="1440160"/>
          </a:xfrm>
        </p:grpSpPr>
        <p:cxnSp>
          <p:nvCxnSpPr>
            <p:cNvPr id="24" name="Gerade Verbindung mit Pfeil 23"/>
            <p:cNvCxnSpPr/>
            <p:nvPr/>
          </p:nvCxnSpPr>
          <p:spPr bwMode="auto">
            <a:xfrm flipH="1" flipV="1">
              <a:off x="7523606" y="3572381"/>
              <a:ext cx="720802" cy="1368787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Gerade Verbindung mit Pfeil 24"/>
            <p:cNvCxnSpPr/>
            <p:nvPr/>
          </p:nvCxnSpPr>
          <p:spPr bwMode="auto">
            <a:xfrm flipV="1">
              <a:off x="6588467" y="3572381"/>
              <a:ext cx="576325" cy="1368787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Gerade Verbindung mit Pfeil 25"/>
            <p:cNvCxnSpPr/>
            <p:nvPr/>
          </p:nvCxnSpPr>
          <p:spPr bwMode="auto">
            <a:xfrm flipV="1">
              <a:off x="4932527" y="3572381"/>
              <a:ext cx="1800418" cy="1368787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Gerade Verbindung mit Pfeil 26"/>
            <p:cNvCxnSpPr>
              <a:stCxn id="9" idx="0"/>
            </p:cNvCxnSpPr>
            <p:nvPr/>
          </p:nvCxnSpPr>
          <p:spPr bwMode="auto">
            <a:xfrm flipV="1">
              <a:off x="2952056" y="3645341"/>
              <a:ext cx="2987996" cy="1295827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Gerade Verbindung mit Pfeil 27"/>
            <p:cNvCxnSpPr>
              <a:stCxn id="8" idx="0"/>
            </p:cNvCxnSpPr>
            <p:nvPr/>
          </p:nvCxnSpPr>
          <p:spPr bwMode="auto">
            <a:xfrm flipV="1">
              <a:off x="1296116" y="3501008"/>
              <a:ext cx="3708798" cy="144016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217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5616575" cy="935385"/>
          </a:xfrm>
        </p:spPr>
        <p:txBody>
          <a:bodyPr/>
          <a:lstStyle/>
          <a:p>
            <a:r>
              <a:rPr lang="de-CH" sz="4000" dirty="0"/>
              <a:t>Schultyp: Realschule</a:t>
            </a:r>
            <a:endParaRPr lang="de-DE" sz="40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918648" cy="4824958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-"/>
            </a:pPr>
            <a:r>
              <a:rPr lang="de-DE" sz="2400" dirty="0">
                <a:ea typeface="ＭＳ Ｐゴシック" pitchFamily="34" charset="-128"/>
              </a:rPr>
              <a:t>umfassende Grundausbildung in den Bereichen Sprachen, Mathematik, Naturwissenschaften, Gestalten, Musik, Sport und Berufliche Orientierung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e-DE" sz="2400" dirty="0">
                <a:ea typeface="ＭＳ Ｐゴシック" pitchFamily="34" charset="-128"/>
              </a:rPr>
              <a:t>fördert die Lernbereitschaft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e-DE" sz="2400" dirty="0">
                <a:ea typeface="ＭＳ Ｐゴシック" pitchFamily="34" charset="-128"/>
              </a:rPr>
              <a:t>stärkt das Vertrauen in die eigene Leistungsfähigkeit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e-DE" sz="2400" b="1" dirty="0">
                <a:ea typeface="ＭＳ Ｐゴシック" pitchFamily="34" charset="-128"/>
              </a:rPr>
              <a:t>Vorbereitung auf handwerkliche, industriell-gewerbliche und dienstleistungsorientierte Berufe</a:t>
            </a:r>
            <a:endParaRPr lang="de-CH" sz="24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93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120035" cy="791369"/>
          </a:xfrm>
        </p:spPr>
        <p:txBody>
          <a:bodyPr/>
          <a:lstStyle/>
          <a:p>
            <a:r>
              <a:rPr lang="de-CH" sz="4000" dirty="0"/>
              <a:t>Schultyp: Sekundarschule</a:t>
            </a:r>
            <a:endParaRPr lang="de-DE" sz="40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6792"/>
            <a:ext cx="7918648" cy="4752106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-"/>
            </a:pPr>
            <a:r>
              <a:rPr lang="de-DE" sz="2400" dirty="0">
                <a:ea typeface="ＭＳ Ｐゴシック" pitchFamily="34" charset="-128"/>
              </a:rPr>
              <a:t>erhöhte schulische Leistungen, Ausdauer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e-DE" sz="2400" dirty="0">
                <a:ea typeface="ＭＳ Ｐゴシック" pitchFamily="34" charset="-128"/>
              </a:rPr>
              <a:t>erhöhte Lernbereitschaft und Interesse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e-DE" sz="2400" b="1" dirty="0">
                <a:ea typeface="ＭＳ Ｐゴシック" pitchFamily="34" charset="-128"/>
              </a:rPr>
              <a:t>Grundausbildung mit erhöhten Anforderungen</a:t>
            </a:r>
            <a:endParaRPr lang="de-DE" sz="2400" dirty="0">
              <a:ea typeface="ＭＳ Ｐゴシック" pitchFamily="34" charset="-128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de-DE" sz="2400" b="1" dirty="0">
                <a:ea typeface="ＭＳ Ｐゴシック" pitchFamily="34" charset="-128"/>
              </a:rPr>
              <a:t>bildet die Grundlage für</a:t>
            </a:r>
            <a:br>
              <a:rPr lang="de-DE" sz="2400" b="1" dirty="0">
                <a:ea typeface="ＭＳ Ｐゴシック" pitchFamily="34" charset="-128"/>
              </a:rPr>
            </a:br>
            <a:r>
              <a:rPr lang="de-DE" sz="2400" b="1" dirty="0">
                <a:ea typeface="ＭＳ Ｐゴシック" pitchFamily="34" charset="-128"/>
              </a:rPr>
              <a:t>   - </a:t>
            </a:r>
            <a:r>
              <a:rPr lang="de-DE" sz="2400" b="1" dirty="0">
                <a:solidFill>
                  <a:schemeClr val="tx1"/>
                </a:solidFill>
                <a:ea typeface="ＭＳ Ｐゴシック" pitchFamily="34" charset="-128"/>
              </a:rPr>
              <a:t>Berufslehren mit oder ohne Berufsmaturität</a:t>
            </a:r>
            <a:br>
              <a:rPr lang="de-DE" sz="2400" b="1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de-DE" sz="2400" b="1" dirty="0">
                <a:solidFill>
                  <a:schemeClr val="tx1"/>
                </a:solidFill>
                <a:ea typeface="ＭＳ Ｐゴシック" pitchFamily="34" charset="-128"/>
              </a:rPr>
              <a:t>   - weiterführende Schulen</a:t>
            </a:r>
          </a:p>
        </p:txBody>
      </p:sp>
    </p:spTree>
    <p:extLst>
      <p:ext uri="{BB962C8B-B14F-4D97-AF65-F5344CB8AC3E}">
        <p14:creationId xmlns:p14="http://schemas.microsoft.com/office/powerpoint/2010/main" val="37743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FrutigerNext LT Medium"/>
        <a:ea typeface=""/>
        <a:cs typeface=""/>
      </a:majorFont>
      <a:minorFont>
        <a:latin typeface="FrutigerNext LT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Light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96587C63A472409DB19A2146C953CF" ma:contentTypeVersion="20" ma:contentTypeDescription="Ein neues Dokument erstellen." ma:contentTypeScope="" ma:versionID="7d1d9c980be6d6db7c5405f9ed43a979">
  <xsd:schema xmlns:xsd="http://www.w3.org/2001/XMLSchema" xmlns:xs="http://www.w3.org/2001/XMLSchema" xmlns:p="http://schemas.microsoft.com/office/2006/metadata/properties" xmlns:ns2="9b025ce7-d8d1-4942-a9f3-ac9fb173f0b5" xmlns:ns3="76250956-6dd9-4cfe-990b-e7b8fef5038d" xmlns:ns4="50aa8520-59b7-4521-88d7-c09742ecaaee" targetNamespace="http://schemas.microsoft.com/office/2006/metadata/properties" ma:root="true" ma:fieldsID="2df4f552a1a9a0f2ad8a4322411b5920" ns2:_="" ns3:_="" ns4:_="">
    <xsd:import namespace="9b025ce7-d8d1-4942-a9f3-ac9fb173f0b5"/>
    <xsd:import namespace="76250956-6dd9-4cfe-990b-e7b8fef5038d"/>
    <xsd:import namespace="50aa8520-59b7-4521-88d7-c09742ecaa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4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25ce7-d8d1-4942-a9f3-ac9fb173f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99bf0b02-804c-4911-a22f-d4fca45fa0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50956-6dd9-4cfe-990b-e7b8fef5038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a8520-59b7-4521-88d7-c09742ecaae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dcabcef-5f02-474a-9be8-f8a88c9758fa}" ma:internalName="TaxCatchAll" ma:showField="CatchAllData" ma:web="50aa8520-59b7-4521-88d7-c09742ecaa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a8520-59b7-4521-88d7-c09742ecaaee" xsi:nil="true"/>
    <lcf76f155ced4ddcb4097134ff3c332f xmlns="9b025ce7-d8d1-4942-a9f3-ac9fb173f0b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6D1393-CBAA-436E-A00B-66AE15730E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25ce7-d8d1-4942-a9f3-ac9fb173f0b5"/>
    <ds:schemaRef ds:uri="76250956-6dd9-4cfe-990b-e7b8fef5038d"/>
    <ds:schemaRef ds:uri="50aa8520-59b7-4521-88d7-c09742ecaa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E075C6-AEC2-4D2A-A9DC-D5B8AF00DEF3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50aa8520-59b7-4521-88d7-c09742ecaaee"/>
    <ds:schemaRef ds:uri="76250956-6dd9-4cfe-990b-e7b8fef5038d"/>
    <ds:schemaRef ds:uri="9b025ce7-d8d1-4942-a9f3-ac9fb173f0b5"/>
  </ds:schemaRefs>
</ds:datastoreItem>
</file>

<file path=customXml/itemProps3.xml><?xml version="1.0" encoding="utf-8"?>
<ds:datastoreItem xmlns:ds="http://schemas.openxmlformats.org/officeDocument/2006/customXml" ds:itemID="{F8ADBF4B-1796-4A39-9796-12FA07B4C7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1024</Words>
  <Application>Microsoft Office PowerPoint</Application>
  <PresentationFormat>Bildschirmpräsentation (4:3)</PresentationFormat>
  <Paragraphs>201</Paragraphs>
  <Slides>28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FrutigerNext LT Light</vt:lpstr>
      <vt:lpstr>FrutigerNext LT Medium</vt:lpstr>
      <vt:lpstr>Symbol</vt:lpstr>
      <vt:lpstr>Times New Roman</vt:lpstr>
      <vt:lpstr>Wingdings</vt:lpstr>
      <vt:lpstr>Standarddesign</vt:lpstr>
      <vt:lpstr>Benutzerdefiniertes Design</vt:lpstr>
      <vt:lpstr>Oberstufenübertritt</vt:lpstr>
      <vt:lpstr>Mein Steckbrief</vt:lpstr>
      <vt:lpstr>Übersicht</vt:lpstr>
      <vt:lpstr>Schulsystem Kt. SG</vt:lpstr>
      <vt:lpstr>Oberstufenübertritt</vt:lpstr>
      <vt:lpstr>Anschlusslösungen</vt:lpstr>
      <vt:lpstr>Oberstufe Buchs</vt:lpstr>
      <vt:lpstr>Schultyp: Realschule</vt:lpstr>
      <vt:lpstr>Schultyp: Sekundarschule</vt:lpstr>
      <vt:lpstr>3 Kompetenzen</vt:lpstr>
      <vt:lpstr>Unterschiede </vt:lpstr>
      <vt:lpstr>Oberstufe mit Niveauunterricht</vt:lpstr>
      <vt:lpstr>Beispiel 1</vt:lpstr>
      <vt:lpstr>Beispiel 2</vt:lpstr>
      <vt:lpstr>Oberstufenzuweisung aus der 6. Primarklasse</vt:lpstr>
      <vt:lpstr>Oberstufenzuweisung</vt:lpstr>
      <vt:lpstr>Niveauunterricht</vt:lpstr>
      <vt:lpstr>Förderangebote</vt:lpstr>
      <vt:lpstr>Pflichtfächer 1.Oberstufe</vt:lpstr>
      <vt:lpstr>Wahlfächer 1.Oberstufe</vt:lpstr>
      <vt:lpstr>Schultheater </vt:lpstr>
      <vt:lpstr>Latein </vt:lpstr>
      <vt:lpstr>Klassenbildung</vt:lpstr>
      <vt:lpstr>Sonderangebot für Fr. 20.-</vt:lpstr>
      <vt:lpstr>Convertible</vt:lpstr>
      <vt:lpstr>Tipps</vt:lpstr>
      <vt:lpstr>Termine</vt:lpstr>
      <vt:lpstr>Feedback</vt:lpstr>
    </vt:vector>
  </TitlesOfParts>
  <Company>Gemeindeverwaltung Buchs 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Gemeinderatskanzlei</dc:title>
  <dc:subject>Bereichsinfo</dc:subject>
  <dc:creator>Martin Hutter</dc:creator>
  <cp:lastModifiedBy>Hidber Beat</cp:lastModifiedBy>
  <cp:revision>237</cp:revision>
  <cp:lastPrinted>2004-11-25T10:09:00Z</cp:lastPrinted>
  <dcterms:created xsi:type="dcterms:W3CDTF">2004-11-08T16:55:47Z</dcterms:created>
  <dcterms:modified xsi:type="dcterms:W3CDTF">2023-10-30T16:15:15Z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0x010100E096587C63A472409DB19A2146C953CF</vt:lpwstr>
  </property>
  <property fmtid="{D5CDD505-2E9C-101B-9397-08002B2CF9AE}" pid="3" name="MediaServiceImageTags">
    <vt:lpwstr/>
  </property>
</Properties>
</file>