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73" r:id="rId5"/>
    <p:sldId id="274" r:id="rId6"/>
    <p:sldId id="347" r:id="rId7"/>
    <p:sldId id="345" r:id="rId8"/>
    <p:sldId id="346" r:id="rId9"/>
    <p:sldId id="312" r:id="rId10"/>
    <p:sldId id="282" r:id="rId11"/>
    <p:sldId id="322" r:id="rId12"/>
    <p:sldId id="311" r:id="rId13"/>
    <p:sldId id="324" r:id="rId14"/>
    <p:sldId id="327" r:id="rId15"/>
    <p:sldId id="328" r:id="rId16"/>
    <p:sldId id="278" r:id="rId17"/>
    <p:sldId id="295" r:id="rId18"/>
    <p:sldId id="284" r:id="rId19"/>
    <p:sldId id="297" r:id="rId20"/>
    <p:sldId id="329" r:id="rId21"/>
    <p:sldId id="279" r:id="rId22"/>
    <p:sldId id="287" r:id="rId23"/>
    <p:sldId id="291" r:id="rId24"/>
    <p:sldId id="305" r:id="rId25"/>
    <p:sldId id="337" r:id="rId26"/>
    <p:sldId id="338" r:id="rId27"/>
    <p:sldId id="340" r:id="rId28"/>
    <p:sldId id="341" r:id="rId29"/>
    <p:sldId id="330" r:id="rId30"/>
    <p:sldId id="344" r:id="rId31"/>
    <p:sldId id="333" r:id="rId32"/>
    <p:sldId id="299" r:id="rId33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0F5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CDC15C-DF26-DBB5-4448-199A6DFF3E8A}" v="20" dt="2024-01-16T13:15:09.699"/>
    <p1510:client id="{B1627CEA-24A9-2EFD-3919-0705BFFCFDD2}" v="1" dt="2024-01-16T13:51:43.777"/>
    <p1510:client id="{D620A229-5742-3770-3202-D832C3845397}" v="1" dt="2024-01-16T07:59:14.192"/>
    <p1510:client id="{ED755E27-1C15-4462-8046-A9F1AB0FF7A6}" v="4" dt="2024-01-16T16:38:11.3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90" autoAdjust="0"/>
  </p:normalViewPr>
  <p:slideViewPr>
    <p:cSldViewPr>
      <p:cViewPr varScale="1">
        <p:scale>
          <a:sx n="89" d="100"/>
          <a:sy n="89" d="100"/>
        </p:scale>
        <p:origin x="1282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99472-9F59-4212-9F45-046F0F356ACE}" type="datetimeFigureOut">
              <a:rPr lang="de-CH" smtClean="0"/>
              <a:t>18.01.2024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242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242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24C0B-DB0E-4DE0-90F3-42E2A5A4A77E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53705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04FFA-AF7B-46C9-895B-CD5540F889FE}" type="datetimeFigureOut">
              <a:rPr lang="de-CH" smtClean="0"/>
              <a:t>18.01.2024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5711"/>
            <a:ext cx="5438775" cy="44665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242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242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B1B19-2F0B-4246-9107-26CE5FCA6CC2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8855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Jokerhalbtage</a:t>
            </a:r>
            <a:r>
              <a:rPr lang="en-US" dirty="0">
                <a:cs typeface="Calibri"/>
              </a:rPr>
              <a:t>: NEU Ramadan </a:t>
            </a:r>
            <a:r>
              <a:rPr lang="en-US" dirty="0" err="1">
                <a:cs typeface="Calibri"/>
              </a:rPr>
              <a:t>ect.</a:t>
            </a:r>
            <a:r>
              <a:rPr lang="en-US" dirty="0">
                <a:cs typeface="Calibri"/>
              </a:rPr>
              <a:t> + 2Schultage 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B1B19-2F0B-4246-9107-26CE5FCA6CC2}" type="slidenum">
              <a:rPr lang="de-CH" smtClean="0"/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40167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A3E33-35F0-4AE6-877D-77469FB94DB2}" type="datetime1">
              <a:rPr lang="de-CH" smtClean="0"/>
              <a:t>18.01.2024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92724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18BA-3A31-478C-BC0A-46F1C1E1284A}" type="datetime1">
              <a:rPr lang="de-CH" smtClean="0"/>
              <a:t>18.01.2024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28926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23403-AFE0-4263-8F8D-D073F70FCBC3}" type="datetime1">
              <a:rPr lang="de-CH" smtClean="0"/>
              <a:t>18.01.2024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80087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83775-E5C5-44A7-8F0D-C52680C1567A}" type="datetime1">
              <a:rPr lang="de-CH" smtClean="0"/>
              <a:t>18.01.2024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4480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2C23-8D60-4404-B6CA-BB8BC9E77DE8}" type="datetime1">
              <a:rPr lang="de-CH" smtClean="0"/>
              <a:t>18.01.2024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9777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202D-FD51-4722-BA9E-316C6FD710F3}" type="datetime1">
              <a:rPr lang="de-CH" smtClean="0"/>
              <a:t>18.01.2024</a:t>
            </a:fld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16885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C132-012B-4AAB-8595-6A7135C50B29}" type="datetime1">
              <a:rPr lang="de-CH" smtClean="0"/>
              <a:t>18.01.2024</a:t>
            </a:fld>
            <a:endParaRPr lang="de-CH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60690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5D6B-4D6E-4642-8488-4DAD7BC3E8F0}" type="datetime1">
              <a:rPr lang="de-CH" smtClean="0"/>
              <a:t>18.01.2024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31201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A6589-94CB-4D26-B56A-ABAD8431D1EF}" type="datetime1">
              <a:rPr lang="de-CH" smtClean="0"/>
              <a:t>18.01.2024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38911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62B3-11C2-4B94-81AE-4DE16A35F63D}" type="datetime1">
              <a:rPr lang="de-CH" smtClean="0"/>
              <a:t>18.01.2024</a:t>
            </a:fld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13700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85D11-91D4-459C-9F1F-8087936CAB2E}" type="datetime1">
              <a:rPr lang="de-CH" smtClean="0"/>
              <a:t>18.01.2024</a:t>
            </a:fld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63541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C12AC-80C8-4A09-B220-A5268874B199}" type="datetime1">
              <a:rPr lang="de-CH" smtClean="0"/>
              <a:t>18.01.2024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87FDF-5813-4DA2-9A77-8869AB610CE1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2801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1</a:t>
            </a:fld>
            <a:endParaRPr lang="de-CH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44525" y="908050"/>
            <a:ext cx="7815263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4800" b="1" dirty="0">
                <a:solidFill>
                  <a:srgbClr val="339966"/>
                </a:solidFill>
              </a:rPr>
              <a:t>Willkommen zum Informationsabend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2865438"/>
            <a:ext cx="46958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187450" y="4754563"/>
            <a:ext cx="6769100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4400" dirty="0"/>
              <a:t>Einschulung in den Kindergarten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2800" dirty="0"/>
              <a:t>16. Januar 2024</a:t>
            </a:r>
            <a:endParaRPr lang="de-DE" altLang="de-DE" sz="2800" dirty="0"/>
          </a:p>
        </p:txBody>
      </p:sp>
    </p:spTree>
    <p:extLst>
      <p:ext uri="{BB962C8B-B14F-4D97-AF65-F5344CB8AC3E}">
        <p14:creationId xmlns:p14="http://schemas.microsoft.com/office/powerpoint/2010/main" val="1288275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10</a:t>
            </a:fld>
            <a:endParaRPr lang="de-CH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66949" y="336618"/>
            <a:ext cx="7245424" cy="10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4800" b="1">
                <a:solidFill>
                  <a:srgbClr val="33996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9pPr>
          </a:lstStyle>
          <a:p>
            <a:pPr algn="l"/>
            <a:r>
              <a:rPr lang="de-CH" altLang="de-DE" dirty="0"/>
              <a:t>Schulmodell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755576" y="1421600"/>
            <a:ext cx="6480720" cy="4527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algn="l">
              <a:lnSpc>
                <a:spcPct val="90000"/>
              </a:lnSpc>
              <a:spcBef>
                <a:spcPct val="60000"/>
              </a:spcBef>
              <a:tabLst>
                <a:tab pos="981075" algn="l"/>
                <a:tab pos="5024438" algn="l"/>
              </a:tabLst>
            </a:pPr>
            <a:r>
              <a:rPr lang="de-CH" altLang="de-DE" sz="18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	</a:t>
            </a:r>
            <a:br>
              <a:rPr lang="de-CH" altLang="de-DE" sz="24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</a:br>
            <a:r>
              <a:rPr lang="de-CH" altLang="de-DE" sz="24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				</a:t>
            </a:r>
            <a:endParaRPr lang="de-DE" altLang="de-DE" sz="2400" dirty="0">
              <a:solidFill>
                <a:schemeClr val="tx1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EFAC61D-ADAF-4ADC-816E-BBDDA76AB71D}"/>
              </a:ext>
            </a:extLst>
          </p:cNvPr>
          <p:cNvSpPr txBox="1"/>
          <p:nvPr/>
        </p:nvSpPr>
        <p:spPr>
          <a:xfrm>
            <a:off x="677470" y="1955879"/>
            <a:ext cx="8107160" cy="399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510" lvl="1">
              <a:spcAft>
                <a:spcPts val="900"/>
              </a:spcAft>
            </a:pPr>
            <a:r>
              <a:rPr lang="de-CH" sz="2700" b="1" dirty="0"/>
              <a:t>Integrative Förderung heisst:</a:t>
            </a:r>
          </a:p>
          <a:p>
            <a:pPr marL="722710" lvl="1" indent="-4572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de-CH" sz="2700" dirty="0"/>
              <a:t>Möglichst alle Kinder verbringen ihre Schulzeit gemeinsam in 	der Regelklasse</a:t>
            </a:r>
          </a:p>
          <a:p>
            <a:pPr marL="265510" lvl="1">
              <a:spcAft>
                <a:spcPts val="900"/>
              </a:spcAft>
            </a:pPr>
            <a:r>
              <a:rPr lang="de-CH" sz="2700" b="1" dirty="0"/>
              <a:t>Kinder werden unterstützt und gefördert durch:</a:t>
            </a:r>
          </a:p>
          <a:p>
            <a:pPr marL="722710" lvl="1" indent="-4572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de-CH" sz="2700" dirty="0"/>
              <a:t>Kindergartenlehrperson  </a:t>
            </a:r>
          </a:p>
          <a:p>
            <a:pPr marL="722710" lvl="1" indent="-4572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de-CH" sz="2700" dirty="0"/>
              <a:t>Schulische Heilpädagogin SHP</a:t>
            </a:r>
          </a:p>
          <a:p>
            <a:pPr marL="722710" lvl="1" indent="-4572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de-CH" sz="2700" dirty="0"/>
              <a:t>Lehrperson für Deutsch als Zweitsprache und Teamteaching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902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40"/>
    </mc:Choice>
    <mc:Fallback xmlns="">
      <p:transition spd="slow" advTm="7194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11</a:t>
            </a:fld>
            <a:endParaRPr lang="de-CH" dirty="0"/>
          </a:p>
        </p:txBody>
      </p:sp>
      <p:pic>
        <p:nvPicPr>
          <p:cNvPr id="8" name="Grafik 7" descr="Ein Bild, das Karte enthält.&#10;&#10;Automatisch generierte Beschreibung">
            <a:extLst>
              <a:ext uri="{FF2B5EF4-FFF2-40B4-BE49-F238E27FC236}">
                <a16:creationId xmlns:a16="http://schemas.microsoft.com/office/drawing/2014/main" id="{9899BBAF-15FB-46BD-9308-F30BFF784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21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12</a:t>
            </a:fld>
            <a:endParaRPr lang="de-CH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332656"/>
            <a:ext cx="8712968" cy="10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4800" b="1">
                <a:solidFill>
                  <a:srgbClr val="33996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9pPr>
          </a:lstStyle>
          <a:p>
            <a:pPr algn="l"/>
            <a:r>
              <a:rPr lang="de-CH" altLang="de-DE" dirty="0"/>
              <a:t>Schulweg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DCB9161-D57B-4010-A818-E1C318386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631" y="3478308"/>
            <a:ext cx="3688260" cy="26558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9988124-0DBF-4082-9CA8-25B4C864B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075" y="1074481"/>
            <a:ext cx="6578154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97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13</a:t>
            </a:fld>
            <a:endParaRPr lang="de-CH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332656"/>
            <a:ext cx="7245424" cy="10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4800" b="1">
                <a:solidFill>
                  <a:srgbClr val="33996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9pPr>
          </a:lstStyle>
          <a:p>
            <a:pPr algn="l"/>
            <a:r>
              <a:rPr lang="de-CH" altLang="de-DE" dirty="0"/>
              <a:t>Einteilung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55576" y="1756055"/>
            <a:ext cx="8496945" cy="3672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de-CH" altLang="de-DE" sz="28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Anzahl Kinder, Durchmischung, Schulweg</a:t>
            </a:r>
            <a:endParaRPr lang="de-CH" altLang="de-DE" sz="2800" b="1" dirty="0">
              <a:solidFill>
                <a:schemeClr val="tx1"/>
              </a:solidFill>
              <a:ea typeface="Calibri" pitchFamily="34" charset="0"/>
              <a:cs typeface="Calibri" pitchFamily="34" charset="0"/>
            </a:endParaRPr>
          </a:p>
          <a:p>
            <a:pPr algn="l">
              <a:lnSpc>
                <a:spcPct val="80000"/>
              </a:lnSpc>
              <a:defRPr/>
            </a:pPr>
            <a:endParaRPr lang="de-CH" altLang="de-DE" sz="2800" dirty="0">
              <a:solidFill>
                <a:schemeClr val="tx1"/>
              </a:solidFill>
              <a:ea typeface="Calibri" pitchFamily="34" charset="0"/>
              <a:cs typeface="Calibri" pitchFamily="34" charset="0"/>
            </a:endParaRPr>
          </a:p>
          <a:p>
            <a:pPr algn="l">
              <a:lnSpc>
                <a:spcPct val="80000"/>
              </a:lnSpc>
              <a:defRPr/>
            </a:pPr>
            <a:r>
              <a:rPr lang="de-CH" altLang="de-DE" sz="28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Es besteht kein Anspruch auf Zuweisung in einen            bestimmten Kindergarten oder gleicher Kindergarten                 wie älteres Geschwister</a:t>
            </a:r>
          </a:p>
          <a:p>
            <a:pPr algn="l">
              <a:lnSpc>
                <a:spcPct val="80000"/>
              </a:lnSpc>
              <a:defRPr/>
            </a:pPr>
            <a:endParaRPr lang="de-CH" altLang="de-DE" sz="2800" dirty="0">
              <a:solidFill>
                <a:schemeClr val="tx1"/>
              </a:solidFill>
              <a:ea typeface="Calibri" pitchFamily="34" charset="0"/>
              <a:cs typeface="Calibri" pitchFamily="34" charset="0"/>
            </a:endParaRPr>
          </a:p>
          <a:p>
            <a:pPr algn="l">
              <a:lnSpc>
                <a:spcPct val="80000"/>
              </a:lnSpc>
              <a:defRPr/>
            </a:pPr>
            <a:r>
              <a:rPr lang="de-CH" altLang="de-DE" sz="28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Anmeldung bis 25. Januar 2024</a:t>
            </a:r>
          </a:p>
          <a:p>
            <a:pPr marL="457200" indent="-457200" algn="l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de-CH" altLang="de-DE" sz="28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Zuteilungsbeschluss Ende März / Anfangs April</a:t>
            </a:r>
          </a:p>
          <a:p>
            <a:pPr algn="l">
              <a:lnSpc>
                <a:spcPct val="80000"/>
              </a:lnSpc>
              <a:defRPr/>
            </a:pPr>
            <a:endParaRPr lang="de-CH" altLang="de-DE" sz="2800" dirty="0">
              <a:solidFill>
                <a:schemeClr val="tx1"/>
              </a:solidFill>
              <a:latin typeface="Calibri" pitchFamily="34" charset="0"/>
              <a:cs typeface="Arial" charset="0"/>
            </a:endParaRPr>
          </a:p>
          <a:p>
            <a:pPr algn="l">
              <a:lnSpc>
                <a:spcPct val="80000"/>
              </a:lnSpc>
              <a:defRPr/>
            </a:pPr>
            <a:r>
              <a:rPr lang="de-CH" altLang="de-DE" sz="28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«</a:t>
            </a:r>
            <a:r>
              <a:rPr lang="de-CH" sz="2800" dirty="0" err="1">
                <a:solidFill>
                  <a:srgbClr val="FF0000"/>
                </a:solidFill>
              </a:rPr>
              <a:t>Bsüechlitag</a:t>
            </a:r>
            <a:r>
              <a:rPr lang="de-CH" sz="2800" dirty="0">
                <a:solidFill>
                  <a:srgbClr val="FF0000"/>
                </a:solidFill>
              </a:rPr>
              <a:t>» in der Woche vom 17. bis 21. Juni 2024</a:t>
            </a:r>
          </a:p>
          <a:p>
            <a:pPr algn="l">
              <a:lnSpc>
                <a:spcPct val="80000"/>
              </a:lnSpc>
              <a:buFont typeface="Wingdings" pitchFamily="2" charset="2"/>
              <a:buNone/>
              <a:defRPr/>
            </a:pPr>
            <a:endParaRPr lang="de-CH" altLang="de-DE" sz="2800" dirty="0">
              <a:solidFill>
                <a:srgbClr val="FF0000"/>
              </a:solidFill>
              <a:ea typeface="Calibri" pitchFamily="34" charset="0"/>
              <a:cs typeface="Calibri" pitchFamily="34" charset="0"/>
            </a:endParaRPr>
          </a:p>
          <a:p>
            <a:pPr algn="l">
              <a:lnSpc>
                <a:spcPct val="80000"/>
              </a:lnSpc>
              <a:buFont typeface="Wingdings" pitchFamily="2" charset="2"/>
              <a:buNone/>
              <a:defRPr/>
            </a:pPr>
            <a:endParaRPr lang="de-DE" altLang="de-DE" sz="2800" b="1" dirty="0">
              <a:solidFill>
                <a:schemeClr val="tx1"/>
              </a:solidFill>
              <a:ea typeface="Calibri" pitchFamily="34" charset="0"/>
              <a:cs typeface="Calibr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202925"/>
            <a:ext cx="8244408" cy="151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pieren 12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14" name="Textfeld 13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4916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14</a:t>
            </a:fld>
            <a:endParaRPr lang="de-CH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332656"/>
            <a:ext cx="7245424" cy="10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4800" b="1">
                <a:solidFill>
                  <a:srgbClr val="33996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9pPr>
          </a:lstStyle>
          <a:p>
            <a:pPr algn="l"/>
            <a:r>
              <a:rPr lang="de-CH" altLang="de-DE" dirty="0">
                <a:ea typeface="Calibri" pitchFamily="34" charset="0"/>
                <a:cs typeface="Calibri" pitchFamily="34" charset="0"/>
              </a:rPr>
              <a:t>Flös </a:t>
            </a:r>
            <a:br>
              <a:rPr lang="de-CH" altLang="de-DE" dirty="0">
                <a:ea typeface="Calibri" pitchFamily="34" charset="0"/>
                <a:cs typeface="Calibri" pitchFamily="34" charset="0"/>
              </a:rPr>
            </a:br>
            <a:endParaRPr lang="de-CH" altLang="de-DE" dirty="0"/>
          </a:p>
        </p:txBody>
      </p:sp>
      <p:pic>
        <p:nvPicPr>
          <p:cNvPr id="10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46" y="2610028"/>
            <a:ext cx="4471403" cy="33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/>
        </p:nvSpPr>
        <p:spPr>
          <a:xfrm>
            <a:off x="946946" y="1752223"/>
            <a:ext cx="5399491" cy="52322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de-CH" sz="2800" b="1" dirty="0"/>
              <a:t>Heidi Eggenberger </a:t>
            </a:r>
            <a:r>
              <a:rPr lang="de-CH" sz="2800"/>
              <a:t>/ </a:t>
            </a:r>
            <a:r>
              <a:rPr lang="de-CH" sz="2800" b="1"/>
              <a:t>Jeanette </a:t>
            </a:r>
            <a:r>
              <a:rPr lang="de-CH" sz="2800" b="1" dirty="0"/>
              <a:t>Ritter</a:t>
            </a:r>
            <a:endParaRPr lang="de-CH" sz="28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2467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15</a:t>
            </a:fld>
            <a:endParaRPr lang="de-CH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8450" y="219970"/>
            <a:ext cx="7245424" cy="10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4800" b="1">
                <a:solidFill>
                  <a:srgbClr val="33996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9pPr>
          </a:lstStyle>
          <a:p>
            <a:pPr algn="l"/>
            <a:r>
              <a:rPr lang="de-CH" altLang="de-DE">
                <a:ea typeface="Calibri" pitchFamily="34" charset="0"/>
                <a:cs typeface="Calibri" pitchFamily="34" charset="0"/>
              </a:rPr>
              <a:t>Räfis 1 / 2 / 3 / 4 </a:t>
            </a:r>
            <a:endParaRPr lang="de-CH" altLang="de-DE" dirty="0"/>
          </a:p>
        </p:txBody>
      </p:sp>
      <p:sp>
        <p:nvSpPr>
          <p:cNvPr id="2" name="Rechteck 1"/>
          <p:cNvSpPr/>
          <p:nvPr/>
        </p:nvSpPr>
        <p:spPr>
          <a:xfrm>
            <a:off x="861224" y="1499026"/>
            <a:ext cx="7147406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altLang="de-DE" sz="2800" dirty="0">
                <a:ea typeface="Calibri" pitchFamily="34" charset="0"/>
                <a:cs typeface="Calibri" pitchFamily="34" charset="0"/>
              </a:rPr>
              <a:t>Räfis 1	</a:t>
            </a:r>
            <a:r>
              <a:rPr lang="de-CH" altLang="de-DE" sz="2800" b="1" dirty="0">
                <a:ea typeface="Calibri" pitchFamily="34" charset="0"/>
                <a:cs typeface="Calibri" pitchFamily="34" charset="0"/>
              </a:rPr>
              <a:t>Daniela Spitz </a:t>
            </a:r>
            <a:r>
              <a:rPr lang="de-CH" altLang="de-DE" sz="2800" dirty="0">
                <a:ea typeface="Calibri" pitchFamily="34" charset="0"/>
                <a:cs typeface="Calibri" pitchFamily="34" charset="0"/>
              </a:rPr>
              <a:t>/ Andrea Bokstaller</a:t>
            </a:r>
          </a:p>
          <a:p>
            <a:r>
              <a:rPr lang="de-CH" sz="2800" dirty="0"/>
              <a:t>Räfis 2	</a:t>
            </a:r>
            <a:r>
              <a:rPr lang="de-CH" sz="2800" b="1" dirty="0"/>
              <a:t>Nina Eggenberger </a:t>
            </a:r>
            <a:r>
              <a:rPr lang="de-CH" sz="2800" dirty="0"/>
              <a:t>/ Maja Bless</a:t>
            </a:r>
          </a:p>
          <a:p>
            <a:r>
              <a:rPr lang="de-CH" sz="2800" dirty="0"/>
              <a:t>Räfis 3	</a:t>
            </a:r>
            <a:r>
              <a:rPr lang="de-CH" sz="2800" b="1" dirty="0"/>
              <a:t>Beatrice Rissi </a:t>
            </a:r>
            <a:r>
              <a:rPr lang="de-CH" sz="2800" dirty="0"/>
              <a:t>/ Mirjam </a:t>
            </a:r>
            <a:r>
              <a:rPr lang="de-CH" sz="2800" dirty="0" err="1"/>
              <a:t>Zigerlig</a:t>
            </a:r>
            <a:endParaRPr lang="de-CH" sz="2800" dirty="0"/>
          </a:p>
          <a:p>
            <a:r>
              <a:rPr lang="de-CH" sz="2800" dirty="0"/>
              <a:t>Räfis 4	</a:t>
            </a:r>
            <a:r>
              <a:rPr lang="de-CH" sz="2800" b="1" dirty="0"/>
              <a:t>Ramona Rechsteiner </a:t>
            </a:r>
            <a:r>
              <a:rPr lang="de-CH" sz="2800" dirty="0"/>
              <a:t>/ Nadine Graf</a:t>
            </a:r>
          </a:p>
        </p:txBody>
      </p:sp>
      <p:pic>
        <p:nvPicPr>
          <p:cNvPr id="11" name="Picture 2" descr="M:\Schule\3 Fotos\Schulhäuser\Fotos Räfis\Neuer Kindergarten\KG Räfis II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290" y="3312507"/>
            <a:ext cx="4061810" cy="304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000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16</a:t>
            </a:fld>
            <a:endParaRPr lang="de-CH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332656"/>
            <a:ext cx="7245424" cy="10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4800" b="1">
                <a:solidFill>
                  <a:srgbClr val="33996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9pPr>
          </a:lstStyle>
          <a:p>
            <a:pPr algn="l"/>
            <a:r>
              <a:rPr lang="de-CH" altLang="de-DE" dirty="0">
                <a:ea typeface="Calibri" pitchFamily="34" charset="0"/>
                <a:cs typeface="Calibri" pitchFamily="34" charset="0"/>
              </a:rPr>
              <a:t>Altendorf</a:t>
            </a:r>
            <a:endParaRPr lang="de-CH" altLang="de-DE" dirty="0"/>
          </a:p>
        </p:txBody>
      </p:sp>
      <p:pic>
        <p:nvPicPr>
          <p:cNvPr id="10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39" y="2564904"/>
            <a:ext cx="4536504" cy="340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/>
        </p:nvSpPr>
        <p:spPr>
          <a:xfrm>
            <a:off x="677470" y="1844824"/>
            <a:ext cx="48398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800" b="1" dirty="0"/>
              <a:t>Petra Tobler </a:t>
            </a:r>
            <a:r>
              <a:rPr lang="de-CH" sz="2800" dirty="0"/>
              <a:t>/ Birgit Gantenbein</a:t>
            </a:r>
          </a:p>
        </p:txBody>
      </p:sp>
    </p:spTree>
    <p:extLst>
      <p:ext uri="{BB962C8B-B14F-4D97-AF65-F5344CB8AC3E}">
        <p14:creationId xmlns:p14="http://schemas.microsoft.com/office/powerpoint/2010/main" val="3147109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17</a:t>
            </a:fld>
            <a:endParaRPr lang="de-CH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332656"/>
            <a:ext cx="7245424" cy="10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4800" b="1">
                <a:solidFill>
                  <a:srgbClr val="33996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9pPr>
          </a:lstStyle>
          <a:p>
            <a:pPr algn="l"/>
            <a:r>
              <a:rPr lang="de-CH" altLang="de-DE" dirty="0" err="1">
                <a:cs typeface="Calibri" pitchFamily="34" charset="0"/>
              </a:rPr>
              <a:t>Buchserbach</a:t>
            </a:r>
            <a:endParaRPr lang="de-CH" altLang="de-DE" dirty="0"/>
          </a:p>
        </p:txBody>
      </p:sp>
      <p:sp>
        <p:nvSpPr>
          <p:cNvPr id="11" name="Rechteck 10"/>
          <p:cNvSpPr/>
          <p:nvPr/>
        </p:nvSpPr>
        <p:spPr>
          <a:xfrm>
            <a:off x="548844" y="1584130"/>
            <a:ext cx="92951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800" dirty="0"/>
              <a:t>Buchserbach 1 	</a:t>
            </a:r>
            <a:r>
              <a:rPr lang="de-CH" sz="2800" b="1" dirty="0"/>
              <a:t>Melanie Eggenberger / </a:t>
            </a:r>
          </a:p>
          <a:p>
            <a:r>
              <a:rPr lang="de-CH" sz="2800" b="1" dirty="0"/>
              <a:t>			</a:t>
            </a:r>
            <a:r>
              <a:rPr lang="de-CH" sz="2800" dirty="0"/>
              <a:t>Simone Schreiber</a:t>
            </a:r>
          </a:p>
          <a:p>
            <a:r>
              <a:rPr lang="de-CH" sz="2800" dirty="0"/>
              <a:t>Buchserbach 2	</a:t>
            </a:r>
            <a:r>
              <a:rPr lang="de-CH" sz="2800" b="1" dirty="0"/>
              <a:t>Anina Senti / </a:t>
            </a:r>
            <a:r>
              <a:rPr lang="de-CH" sz="2800" dirty="0"/>
              <a:t>Bianca Geisser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C6DD033-5255-4988-8608-AD9E00295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212" y="3135939"/>
            <a:ext cx="5022788" cy="312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3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dirty="0" smtClean="0"/>
              <a:t>18</a:t>
            </a:fld>
            <a:endParaRPr lang="de-CH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332656"/>
            <a:ext cx="7245424" cy="10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4800" b="1">
                <a:solidFill>
                  <a:srgbClr val="33996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9pPr>
          </a:lstStyle>
          <a:p>
            <a:pPr algn="l"/>
            <a:r>
              <a:rPr lang="de-CH" altLang="de-DE" dirty="0" err="1">
                <a:ea typeface="Calibri" pitchFamily="34" charset="0"/>
                <a:cs typeface="Calibri" pitchFamily="34" charset="0"/>
              </a:rPr>
              <a:t>Kappeli</a:t>
            </a:r>
            <a:r>
              <a:rPr lang="de-CH" altLang="de-DE" dirty="0">
                <a:ea typeface="Calibri" pitchFamily="34" charset="0"/>
                <a:cs typeface="Calibri" pitchFamily="34" charset="0"/>
              </a:rPr>
              <a:t> </a:t>
            </a:r>
            <a:endParaRPr lang="de-CH" altLang="de-DE" dirty="0"/>
          </a:p>
        </p:txBody>
      </p:sp>
      <p:pic>
        <p:nvPicPr>
          <p:cNvPr id="10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32" y="2636912"/>
            <a:ext cx="4464496" cy="334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/>
        </p:nvSpPr>
        <p:spPr>
          <a:xfrm>
            <a:off x="677470" y="1569492"/>
            <a:ext cx="4510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800" b="1" dirty="0"/>
              <a:t>Barbara Spirig </a:t>
            </a:r>
            <a:r>
              <a:rPr lang="de-CH" sz="2800" dirty="0"/>
              <a:t>/ Samira Heule</a:t>
            </a:r>
          </a:p>
        </p:txBody>
      </p:sp>
    </p:spTree>
    <p:extLst>
      <p:ext uri="{BB962C8B-B14F-4D97-AF65-F5344CB8AC3E}">
        <p14:creationId xmlns:p14="http://schemas.microsoft.com/office/powerpoint/2010/main" val="3979414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19</a:t>
            </a:fld>
            <a:endParaRPr lang="de-CH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332656"/>
            <a:ext cx="7245424" cy="10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4800" b="1">
                <a:solidFill>
                  <a:srgbClr val="33996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9pPr>
          </a:lstStyle>
          <a:p>
            <a:pPr algn="l"/>
            <a:r>
              <a:rPr lang="de-CH" altLang="de-DE" dirty="0">
                <a:ea typeface="Calibri" pitchFamily="34" charset="0"/>
                <a:cs typeface="Calibri" pitchFamily="34" charset="0"/>
              </a:rPr>
              <a:t>Birkenau</a:t>
            </a:r>
            <a:endParaRPr lang="de-CH" altLang="de-DE" dirty="0"/>
          </a:p>
        </p:txBody>
      </p:sp>
      <p:pic>
        <p:nvPicPr>
          <p:cNvPr id="10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364" y="2564904"/>
            <a:ext cx="587478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/>
        </p:nvSpPr>
        <p:spPr>
          <a:xfrm>
            <a:off x="677470" y="1411078"/>
            <a:ext cx="4705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altLang="de-DE" sz="2800" b="1" dirty="0">
                <a:ea typeface="Calibri" pitchFamily="34" charset="0"/>
                <a:cs typeface="Calibri" pitchFamily="34" charset="0"/>
              </a:rPr>
              <a:t>Melody Büchel </a:t>
            </a:r>
            <a:r>
              <a:rPr lang="de-CH" altLang="de-DE" sz="2800" dirty="0">
                <a:ea typeface="Calibri" pitchFamily="34" charset="0"/>
                <a:cs typeface="Calibri" pitchFamily="34" charset="0"/>
              </a:rPr>
              <a:t>/ Nadine Nüssli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2728005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2</a:t>
            </a:fld>
            <a:endParaRPr lang="de-CH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66949" y="336618"/>
            <a:ext cx="7245424" cy="10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4800" b="1">
                <a:solidFill>
                  <a:srgbClr val="33996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9pPr>
          </a:lstStyle>
          <a:p>
            <a:pPr algn="l"/>
            <a:r>
              <a:rPr lang="de-CH" altLang="de-DE" dirty="0"/>
              <a:t>Ablauf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77470" y="1994903"/>
            <a:ext cx="8568952" cy="4239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725" indent="-457200" algn="l">
              <a:lnSpc>
                <a:spcPct val="90000"/>
              </a:lnSpc>
              <a:spcBef>
                <a:spcPct val="60000"/>
              </a:spcBef>
              <a:buFont typeface="Wingdings" pitchFamily="2" charset="2"/>
              <a:buAutoNum type="arabicPeriod"/>
              <a:tabLst>
                <a:tab pos="981075" algn="l"/>
                <a:tab pos="5024438" algn="l"/>
              </a:tabLst>
            </a:pPr>
            <a:r>
              <a:rPr lang="de-CH" altLang="de-DE" sz="24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Begrüssung 	</a:t>
            </a:r>
            <a:r>
              <a:rPr lang="de-CH" altLang="de-DE" sz="16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Raphael Frei, Rektor</a:t>
            </a:r>
            <a:r>
              <a:rPr lang="de-CH" altLang="de-DE" sz="24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	</a:t>
            </a:r>
          </a:p>
          <a:p>
            <a:pPr marL="720725" indent="-457200" algn="l">
              <a:lnSpc>
                <a:spcPct val="90000"/>
              </a:lnSpc>
              <a:spcBef>
                <a:spcPct val="60000"/>
              </a:spcBef>
              <a:buFont typeface="Wingdings" pitchFamily="2" charset="2"/>
              <a:buAutoNum type="arabicPeriod"/>
              <a:tabLst>
                <a:tab pos="981075" algn="l"/>
                <a:tab pos="5024438" algn="l"/>
              </a:tabLst>
            </a:pPr>
            <a:r>
              <a:rPr lang="de-CH" altLang="de-DE" sz="24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Einschulungsverfahren,                	</a:t>
            </a:r>
            <a:r>
              <a:rPr lang="de-CH" altLang="de-DE" sz="16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 Raphael Frei, Rektor</a:t>
            </a:r>
            <a:r>
              <a:rPr lang="de-CH" altLang="de-DE" sz="18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       </a:t>
            </a:r>
            <a:r>
              <a:rPr lang="de-CH" altLang="de-DE" sz="24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                                                                      Administratives,                                                                       unsere Kindergärten</a:t>
            </a:r>
          </a:p>
          <a:p>
            <a:pPr marL="720725" indent="-457200" algn="l">
              <a:lnSpc>
                <a:spcPct val="90000"/>
              </a:lnSpc>
              <a:spcBef>
                <a:spcPct val="60000"/>
              </a:spcBef>
              <a:buFont typeface="Wingdings" pitchFamily="2" charset="2"/>
              <a:buAutoNum type="arabicPeriod"/>
              <a:tabLst>
                <a:tab pos="981075" algn="l"/>
                <a:tab pos="5024438" algn="l"/>
              </a:tabLst>
            </a:pPr>
            <a:r>
              <a:rPr lang="de-CH" altLang="de-DE" sz="24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Fit für den Kindergarten	</a:t>
            </a:r>
            <a:r>
              <a:rPr lang="de-CH" altLang="de-DE" sz="1600" dirty="0">
                <a:solidFill>
                  <a:schemeClr val="tx1"/>
                </a:solidFill>
                <a:cs typeface="Calibri" pitchFamily="34" charset="0"/>
              </a:rPr>
              <a:t>Alexandra Murk, Hanfland</a:t>
            </a:r>
            <a:endParaRPr lang="de-CH" altLang="de-DE" sz="400" dirty="0">
              <a:solidFill>
                <a:schemeClr val="tx1"/>
              </a:solidFill>
              <a:cs typeface="Calibri" pitchFamily="34" charset="0"/>
            </a:endParaRPr>
          </a:p>
          <a:p>
            <a:pPr marL="720725" indent="-457200" algn="l">
              <a:lnSpc>
                <a:spcPct val="90000"/>
              </a:lnSpc>
              <a:spcBef>
                <a:spcPct val="60000"/>
              </a:spcBef>
              <a:buFont typeface="Wingdings" pitchFamily="2" charset="2"/>
              <a:buAutoNum type="arabicPeriod"/>
              <a:tabLst>
                <a:tab pos="981075" algn="l"/>
                <a:tab pos="5024438" algn="l"/>
              </a:tabLst>
            </a:pPr>
            <a:r>
              <a:rPr lang="de-CH" altLang="de-DE" sz="24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Stundenplan                     	</a:t>
            </a:r>
            <a:r>
              <a:rPr lang="de-CH" altLang="de-DE" sz="16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Manuela Graf, Hanfland </a:t>
            </a:r>
            <a:r>
              <a:rPr lang="de-CH" altLang="de-DE" sz="18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  </a:t>
            </a:r>
            <a:r>
              <a:rPr lang="de-CH" altLang="de-DE" sz="24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                                                              </a:t>
            </a:r>
          </a:p>
          <a:p>
            <a:pPr marL="720725" indent="-457200" algn="l">
              <a:lnSpc>
                <a:spcPct val="90000"/>
              </a:lnSpc>
              <a:spcBef>
                <a:spcPct val="60000"/>
              </a:spcBef>
              <a:buFont typeface="Wingdings" pitchFamily="2" charset="2"/>
              <a:buAutoNum type="arabicPeriod"/>
              <a:tabLst>
                <a:tab pos="981075" algn="l"/>
                <a:tab pos="5024438" algn="l"/>
              </a:tabLst>
            </a:pPr>
            <a:r>
              <a:rPr lang="de-CH" altLang="de-DE" sz="24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Angebote der Schule Buchs	</a:t>
            </a:r>
            <a:r>
              <a:rPr lang="de-CH" altLang="de-DE" sz="16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Stefanie Zollino, </a:t>
            </a:r>
            <a:r>
              <a:rPr lang="de-CH" altLang="de-DE" sz="11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Fachstelle für Fördermassnahmen</a:t>
            </a:r>
            <a:endParaRPr lang="de-CH" altLang="de-DE" sz="1600" dirty="0">
              <a:solidFill>
                <a:schemeClr val="tx1"/>
              </a:solidFill>
              <a:ea typeface="Calibri" pitchFamily="34" charset="0"/>
              <a:cs typeface="Calibri" pitchFamily="34" charset="0"/>
            </a:endParaRPr>
          </a:p>
          <a:p>
            <a:pPr marL="720725" indent="-457200" algn="l">
              <a:lnSpc>
                <a:spcPct val="90000"/>
              </a:lnSpc>
              <a:spcBef>
                <a:spcPct val="60000"/>
              </a:spcBef>
              <a:buFont typeface="Wingdings" pitchFamily="2" charset="2"/>
              <a:buAutoNum type="arabicPeriod"/>
              <a:tabLst>
                <a:tab pos="981075" algn="l"/>
                <a:tab pos="5024438" algn="l"/>
              </a:tabLst>
            </a:pPr>
            <a:r>
              <a:rPr lang="de-CH" altLang="de-DE" sz="24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Film, Einblick in den Kindergarten		</a:t>
            </a:r>
            <a:r>
              <a:rPr lang="de-CH" altLang="de-DE" sz="18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	</a:t>
            </a:r>
            <a:br>
              <a:rPr lang="de-CH" altLang="de-DE" sz="24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</a:br>
            <a:r>
              <a:rPr lang="de-CH" altLang="de-DE" sz="24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				</a:t>
            </a:r>
            <a:endParaRPr lang="de-DE" altLang="de-DE" sz="2400" dirty="0">
              <a:solidFill>
                <a:schemeClr val="tx1"/>
              </a:solidFill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611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20</a:t>
            </a:fld>
            <a:endParaRPr lang="de-CH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332656"/>
            <a:ext cx="7245424" cy="10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4800" b="1">
                <a:solidFill>
                  <a:srgbClr val="33996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9pPr>
          </a:lstStyle>
          <a:p>
            <a:pPr algn="l"/>
            <a:r>
              <a:rPr lang="de-CH" altLang="de-DE" dirty="0" err="1">
                <a:ea typeface="Calibri" pitchFamily="34" charset="0"/>
                <a:cs typeface="Calibri" pitchFamily="34" charset="0"/>
              </a:rPr>
              <a:t>Grof</a:t>
            </a:r>
            <a:r>
              <a:rPr lang="de-CH" altLang="de-DE" dirty="0">
                <a:ea typeface="Calibri" pitchFamily="34" charset="0"/>
                <a:cs typeface="Calibri" pitchFamily="34" charset="0"/>
              </a:rPr>
              <a:t> I / II </a:t>
            </a:r>
            <a:endParaRPr lang="de-CH" altLang="de-DE" dirty="0"/>
          </a:p>
        </p:txBody>
      </p:sp>
      <p:pic>
        <p:nvPicPr>
          <p:cNvPr id="10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474" y="2492896"/>
            <a:ext cx="5085758" cy="381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/>
        </p:nvSpPr>
        <p:spPr>
          <a:xfrm>
            <a:off x="663969" y="1442921"/>
            <a:ext cx="627261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800" dirty="0"/>
              <a:t>Grof 1	  </a:t>
            </a:r>
            <a:r>
              <a:rPr lang="de-CH" sz="2800" b="1" dirty="0"/>
              <a:t>Maja Landert </a:t>
            </a:r>
            <a:r>
              <a:rPr lang="de-CH" sz="2800" dirty="0"/>
              <a:t>/ Gaby Stieger </a:t>
            </a:r>
          </a:p>
          <a:p>
            <a:r>
              <a:rPr lang="de-CH" sz="2800" dirty="0"/>
              <a:t>Grof 2	  </a:t>
            </a:r>
            <a:r>
              <a:rPr lang="de-CH" sz="2800" b="1" dirty="0"/>
              <a:t>Natalie Rhyner </a:t>
            </a:r>
            <a:r>
              <a:rPr lang="de-CH" sz="2800" dirty="0"/>
              <a:t>/ Gabriela Cudazzo</a:t>
            </a:r>
          </a:p>
        </p:txBody>
      </p:sp>
    </p:spTree>
    <p:extLst>
      <p:ext uri="{BB962C8B-B14F-4D97-AF65-F5344CB8AC3E}">
        <p14:creationId xmlns:p14="http://schemas.microsoft.com/office/powerpoint/2010/main" val="2075505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807310"/>
            <a:ext cx="2874222" cy="4888906"/>
            <a:chOff x="401634" y="1804495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4064282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kompetenz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21</a:t>
            </a:fld>
            <a:endParaRPr lang="de-CH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755576" y="332656"/>
            <a:ext cx="7245424" cy="10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4800" b="1">
                <a:solidFill>
                  <a:srgbClr val="33996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9pPr>
          </a:lstStyle>
          <a:p>
            <a:pPr algn="l"/>
            <a:r>
              <a:rPr lang="de-CH" altLang="de-DE" dirty="0" err="1"/>
              <a:t>Hanfland</a:t>
            </a:r>
            <a:r>
              <a:rPr lang="de-CH" altLang="de-DE" dirty="0"/>
              <a:t> I-IV</a:t>
            </a:r>
          </a:p>
        </p:txBody>
      </p:sp>
      <p:pic>
        <p:nvPicPr>
          <p:cNvPr id="10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30311"/>
            <a:ext cx="4176464" cy="313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/>
        </p:nvSpPr>
        <p:spPr>
          <a:xfrm>
            <a:off x="663969" y="1442921"/>
            <a:ext cx="5816079" cy="181588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de-CH" sz="2800" dirty="0"/>
              <a:t>HL 1	</a:t>
            </a:r>
            <a:r>
              <a:rPr lang="de-CH" sz="2800" b="1" dirty="0"/>
              <a:t>Manuela Graf </a:t>
            </a:r>
            <a:r>
              <a:rPr lang="de-CH" sz="2800" dirty="0"/>
              <a:t>/ Edith Noser</a:t>
            </a:r>
          </a:p>
          <a:p>
            <a:r>
              <a:rPr lang="de-CH" sz="2800" dirty="0"/>
              <a:t>HL 2	</a:t>
            </a:r>
            <a:r>
              <a:rPr lang="de-CH" sz="2800" b="1" dirty="0"/>
              <a:t>Rebecca Giger </a:t>
            </a:r>
            <a:r>
              <a:rPr lang="de-CH" sz="2800" dirty="0"/>
              <a:t>/ Ursula Giger</a:t>
            </a:r>
          </a:p>
          <a:p>
            <a:r>
              <a:rPr lang="de-CH" sz="2800" dirty="0"/>
              <a:t>HL 3	</a:t>
            </a:r>
            <a:r>
              <a:rPr lang="de-CH" sz="2800" b="1" dirty="0"/>
              <a:t>Alexandra Murk </a:t>
            </a:r>
            <a:r>
              <a:rPr lang="de-CH" sz="2800" dirty="0"/>
              <a:t>/</a:t>
            </a:r>
            <a:r>
              <a:rPr lang="de-CH" sz="2800" b="1" dirty="0"/>
              <a:t> </a:t>
            </a:r>
            <a:r>
              <a:rPr lang="de-CH" sz="2800" dirty="0"/>
              <a:t>Simone Bislin</a:t>
            </a:r>
          </a:p>
          <a:p>
            <a:r>
              <a:rPr lang="de-CH" sz="2800" dirty="0"/>
              <a:t>HL 4	</a:t>
            </a:r>
            <a:r>
              <a:rPr lang="de-CH" sz="2800" b="1" dirty="0"/>
              <a:t>Gaby Spengler </a:t>
            </a:r>
            <a:r>
              <a:rPr lang="de-CH" sz="2800" dirty="0"/>
              <a:t>/ Andrea Lazzeri</a:t>
            </a:r>
          </a:p>
        </p:txBody>
      </p:sp>
    </p:spTree>
    <p:extLst>
      <p:ext uri="{BB962C8B-B14F-4D97-AF65-F5344CB8AC3E}">
        <p14:creationId xmlns:p14="http://schemas.microsoft.com/office/powerpoint/2010/main" val="625091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22</a:t>
            </a:fld>
            <a:endParaRPr lang="de-CH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573405" y="658800"/>
            <a:ext cx="8712968" cy="10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4800" b="1">
                <a:solidFill>
                  <a:srgbClr val="33996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9pPr>
          </a:lstStyle>
          <a:p>
            <a:pPr algn="l"/>
            <a:r>
              <a:rPr lang="de-DE" sz="4800" dirty="0"/>
              <a:t>Fit für den Kindergarten</a:t>
            </a:r>
            <a:endParaRPr lang="de-CH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956382D-7FBE-4CA1-999A-4E2249C33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355" y="1618278"/>
            <a:ext cx="3834677" cy="472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16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23</a:t>
            </a:fld>
            <a:endParaRPr lang="de-CH" dirty="0"/>
          </a:p>
        </p:txBody>
      </p:sp>
      <p:sp>
        <p:nvSpPr>
          <p:cNvPr id="10" name="Foliennummernplatzhalter 3">
            <a:extLst>
              <a:ext uri="{FF2B5EF4-FFF2-40B4-BE49-F238E27FC236}">
                <a16:creationId xmlns:a16="http://schemas.microsoft.com/office/drawing/2014/main" id="{505CC21D-5A1A-420D-8734-2F787EB8381E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A87FDF-5813-4DA2-9A77-8869AB610CE1}" type="slidenum">
              <a:rPr lang="de-CH" smtClean="0"/>
              <a:pPr/>
              <a:t>23</a:t>
            </a:fld>
            <a:endParaRPr lang="de-CH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A89D49C2-B64B-4F22-979A-2641870C4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20193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ABB0AB2-BA6C-4A5D-B33D-0ADDB13A80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04664"/>
            <a:ext cx="1885967" cy="1563661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889E803A-DCB4-4E35-8D41-1AFB88888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060" y="915874"/>
            <a:ext cx="980188" cy="165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124EC1E2-7D31-4307-8546-E04789333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348880"/>
            <a:ext cx="17716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9F660CD1-A1E8-4A69-8D11-B4FB03630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973" y="4257289"/>
            <a:ext cx="19431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15A69ABE-5B93-4C6A-95DB-7B26FCD6F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657" y="4781240"/>
            <a:ext cx="13906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DE006236-59CA-4C16-9CD6-7E278E3B8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72" y="4662637"/>
            <a:ext cx="2858003" cy="17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FD6BF1D6-93A8-4876-B167-EBAF32343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09" y="3469765"/>
            <a:ext cx="170497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4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24</a:t>
            </a:fld>
            <a:endParaRPr lang="de-CH" dirty="0"/>
          </a:p>
        </p:txBody>
      </p:sp>
      <p:sp>
        <p:nvSpPr>
          <p:cNvPr id="8" name="Foliennummernplatzhalter 1">
            <a:extLst>
              <a:ext uri="{FF2B5EF4-FFF2-40B4-BE49-F238E27FC236}">
                <a16:creationId xmlns:a16="http://schemas.microsoft.com/office/drawing/2014/main" id="{953898E1-EABE-4DF6-B9EE-66DA6E5DAB79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A87FDF-5813-4DA2-9A77-8869AB610CE1}" type="slidenum">
              <a:rPr lang="de-CH" smtClean="0"/>
              <a:pPr/>
              <a:t>24</a:t>
            </a:fld>
            <a:endParaRPr lang="de-CH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8AA8406-7815-440D-ABAC-C30235682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26" y="2405286"/>
            <a:ext cx="160972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677B4AD-3C3E-4F94-8E18-14DF05003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009" y="1411971"/>
            <a:ext cx="136207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64EA8A8-065A-45B6-BBCE-CB36749A9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582" y="2124089"/>
            <a:ext cx="12287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DDED8074-1997-4A4F-8AC7-F0DFD145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632" y="1088860"/>
            <a:ext cx="11620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869996AA-E885-4F82-ABBA-F5BF6695C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731" y="212443"/>
            <a:ext cx="15621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05CA46BC-772F-4085-9856-D5B00774F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448" y="1414911"/>
            <a:ext cx="1877344" cy="161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87B93E5B-AAEA-43C5-AD11-1208A6B19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884" y="4420438"/>
            <a:ext cx="189547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4F9CAA-0654-4778-BF05-C2A17A350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448" y="3219311"/>
            <a:ext cx="2325019" cy="163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5CCAEA23-0460-41F0-AC28-2F1852A9D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80" y="4036358"/>
            <a:ext cx="108585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20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25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0E556DF-F274-45FD-819A-61BFDEE96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919" y="396490"/>
            <a:ext cx="5995081" cy="60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40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807310"/>
            <a:ext cx="2874222" cy="4888906"/>
            <a:chOff x="401634" y="1804495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4064282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kompetenz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26</a:t>
            </a:fld>
            <a:endParaRPr lang="de-CH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755576" y="332656"/>
            <a:ext cx="7245424" cy="10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4800" b="1">
                <a:solidFill>
                  <a:srgbClr val="33996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9pPr>
          </a:lstStyle>
          <a:p>
            <a:pPr algn="l"/>
            <a:r>
              <a:rPr lang="de-CH" altLang="de-DE" dirty="0"/>
              <a:t>Stundenplan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00" y="1339753"/>
            <a:ext cx="7200800" cy="484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360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27</a:t>
            </a:fld>
            <a:endParaRPr lang="de-CH"/>
          </a:p>
        </p:txBody>
      </p:sp>
      <p:sp>
        <p:nvSpPr>
          <p:cNvPr id="5" name="Rechteck 3"/>
          <p:cNvSpPr>
            <a:spLocks noChangeArrowheads="1"/>
          </p:cNvSpPr>
          <p:nvPr/>
        </p:nvSpPr>
        <p:spPr bwMode="auto">
          <a:xfrm>
            <a:off x="707403" y="1212275"/>
            <a:ext cx="8208963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2800" b="1">
                <a:latin typeface="Calibri" pitchFamily="-106" charset="0"/>
              </a:rPr>
              <a:t>Fachstelle für Fördermassnahmen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3200" b="1">
              <a:latin typeface="Calibri" pitchFamily="-10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CH" altLang="de-DE" sz="2800">
                <a:latin typeface="Calibri" pitchFamily="-106" charset="0"/>
              </a:rPr>
              <a:t>Unterrichtsbesuche</a:t>
            </a:r>
          </a:p>
          <a:p>
            <a:pPr>
              <a:spcBef>
                <a:spcPct val="0"/>
              </a:spcBef>
              <a:buFontTx/>
              <a:buNone/>
            </a:pPr>
            <a:endParaRPr lang="de-CH" altLang="de-DE" sz="2000">
              <a:latin typeface="Calibri" pitchFamily="-10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CH" altLang="de-DE" sz="2800">
                <a:latin typeface="Calibri" pitchFamily="-106" charset="0"/>
              </a:rPr>
              <a:t>Arbeit mit einzelnen Kindern</a:t>
            </a:r>
          </a:p>
          <a:p>
            <a:pPr>
              <a:spcBef>
                <a:spcPct val="0"/>
              </a:spcBef>
              <a:buFontTx/>
              <a:buNone/>
            </a:pPr>
            <a:endParaRPr lang="de-CH" altLang="de-DE" sz="2000">
              <a:latin typeface="Calibri" pitchFamily="-106" charset="0"/>
            </a:endParaRPr>
          </a:p>
          <a:p>
            <a:pPr>
              <a:spcBef>
                <a:spcPct val="0"/>
              </a:spcBef>
              <a:buNone/>
            </a:pPr>
            <a:r>
              <a:rPr lang="de-DE" altLang="de-DE" sz="2800">
                <a:latin typeface="Calibri" pitchFamily="-106" charset="0"/>
              </a:rPr>
              <a:t>Beratung Lehrpersonen und Eltern</a:t>
            </a:r>
          </a:p>
          <a:p>
            <a:pPr>
              <a:spcBef>
                <a:spcPct val="0"/>
              </a:spcBef>
              <a:buNone/>
            </a:pPr>
            <a:endParaRPr lang="de-CH" altLang="de-DE" sz="2000">
              <a:latin typeface="Calibri" pitchFamily="-10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800">
                <a:latin typeface="Calibri" pitchFamily="-106" charset="0"/>
              </a:rPr>
              <a:t>Koordination der sonderpädagogischen </a:t>
            </a:r>
            <a:r>
              <a:rPr lang="de-DE" altLang="de-DE" sz="2800" err="1">
                <a:latin typeface="Calibri" pitchFamily="-106" charset="0"/>
              </a:rPr>
              <a:t>Massnahmen</a:t>
            </a:r>
            <a:endParaRPr lang="de-DE" altLang="de-DE" sz="2800">
              <a:latin typeface="Calibri" pitchFamily="-10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800">
              <a:latin typeface="Calibri" pitchFamily="-10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800">
                <a:latin typeface="Calibri" pitchFamily="-106" charset="0"/>
              </a:rPr>
              <a:t>Austausch mit Fachstellen (Therapiestellen, SPD, Ärzte…)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800">
                <a:latin typeface="Calibri" pitchFamily="-106" charset="0"/>
              </a:rPr>
              <a:t>	</a:t>
            </a:r>
            <a:r>
              <a:rPr lang="de-CH" altLang="de-DE" sz="2800">
                <a:latin typeface="Calibri" pitchFamily="-106" charset="0"/>
              </a:rPr>
              <a:t> 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83568" y="545936"/>
            <a:ext cx="59209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de-DE" sz="3600" b="1">
                <a:solidFill>
                  <a:srgbClr val="339966"/>
                </a:solidFill>
                <a:latin typeface="Calibri" pitchFamily="-106" charset="0"/>
              </a:rPr>
              <a:t>Unterstützende Massnahmen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7F343B4-CE2D-4461-9FEF-C76967F8AA75}"/>
              </a:ext>
            </a:extLst>
          </p:cNvPr>
          <p:cNvGrpSpPr/>
          <p:nvPr/>
        </p:nvGrpSpPr>
        <p:grpSpPr>
          <a:xfrm>
            <a:off x="185610" y="1719183"/>
            <a:ext cx="2874222" cy="4888906"/>
            <a:chOff x="401634" y="1716368"/>
            <a:chExt cx="2874222" cy="4888906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07DA148F-97F6-48BE-97F8-868E69306464}"/>
                </a:ext>
              </a:extLst>
            </p:cNvPr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>
                  <a:solidFill>
                    <a:srgbClr val="00B050"/>
                  </a:solidFill>
                  <a:latin typeface="+mn-lt"/>
                </a:rPr>
                <a:t>  kompetenz entwickeln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80BED0C-5F28-4B07-BCF3-3E076FE3E84C}"/>
                </a:ext>
              </a:extLst>
            </p:cNvPr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984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28</a:t>
            </a:fld>
            <a:endParaRPr lang="de-CH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332656"/>
            <a:ext cx="7245424" cy="10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4800" b="1">
                <a:solidFill>
                  <a:srgbClr val="33996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9pPr>
          </a:lstStyle>
          <a:p>
            <a:pPr algn="l"/>
            <a:r>
              <a:rPr lang="de-CH" altLang="de-DE" dirty="0"/>
              <a:t>Schulische Tagesstätte</a:t>
            </a:r>
          </a:p>
        </p:txBody>
      </p:sp>
      <p:pic>
        <p:nvPicPr>
          <p:cNvPr id="10" name="Picture 9" descr="M:\Schule\3 Fotos\Hanfland\Tagesstätte Hanfland\dscn04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19183"/>
            <a:ext cx="3508651" cy="263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572000" y="1628800"/>
            <a:ext cx="41402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ClrTx/>
              <a:buSzTx/>
              <a:buFont typeface="Symbol" panose="05050102010706020507" pitchFamily="18" charset="2"/>
              <a:buChar char="-"/>
            </a:pPr>
            <a:r>
              <a:rPr lang="de-CH" altLang="de-DE" sz="2800" dirty="0"/>
              <a:t>Frühbetreuung           (06:30 bis 08:00 Uhr)</a:t>
            </a:r>
          </a:p>
          <a:p>
            <a:pPr marL="457200" indent="-457200" eaLnBrk="1" hangingPunct="1">
              <a:spcBef>
                <a:spcPct val="50000"/>
              </a:spcBef>
              <a:buClrTx/>
              <a:buSzTx/>
              <a:buFont typeface="Symbol" panose="05050102010706020507" pitchFamily="18" charset="2"/>
              <a:buChar char="-"/>
            </a:pPr>
            <a:r>
              <a:rPr lang="de-CH" altLang="de-DE" sz="2800" dirty="0"/>
              <a:t>Mittagstisch</a:t>
            </a:r>
          </a:p>
          <a:p>
            <a:pPr marL="457200" indent="-457200" eaLnBrk="1" hangingPunct="1">
              <a:spcBef>
                <a:spcPct val="50000"/>
              </a:spcBef>
              <a:buClrTx/>
              <a:buSzTx/>
              <a:buFont typeface="Symbol" panose="05050102010706020507" pitchFamily="18" charset="2"/>
              <a:buChar char="-"/>
            </a:pPr>
            <a:r>
              <a:rPr lang="de-CH" altLang="de-DE" sz="2800" dirty="0">
                <a:latin typeface="Calibri"/>
                <a:ea typeface="Calibri"/>
                <a:cs typeface="Calibri"/>
              </a:rPr>
              <a:t>Nachmittagsbetreuung bis 18:30 Uhr</a:t>
            </a:r>
          </a:p>
          <a:p>
            <a:pPr marL="457200" indent="-457200" eaLnBrk="1" hangingPunct="1">
              <a:spcBef>
                <a:spcPct val="50000"/>
              </a:spcBef>
              <a:buClrTx/>
              <a:buSzTx/>
              <a:buFont typeface="Symbol" panose="05050102010706020507" pitchFamily="18" charset="2"/>
              <a:buChar char="-"/>
            </a:pPr>
            <a:r>
              <a:rPr lang="de-CH" altLang="de-DE" sz="2800" dirty="0"/>
              <a:t>Ferienbetreuung</a:t>
            </a:r>
          </a:p>
          <a:p>
            <a:pPr marL="457200" indent="-457200" eaLnBrk="1" hangingPunct="1">
              <a:spcBef>
                <a:spcPct val="50000"/>
              </a:spcBef>
              <a:buClrTx/>
              <a:buSzTx/>
              <a:buFont typeface="Symbol" panose="05050102010706020507" pitchFamily="18" charset="2"/>
              <a:buChar char="-"/>
            </a:pPr>
            <a:r>
              <a:rPr lang="de-CH" altLang="de-DE" sz="2800" dirty="0"/>
              <a:t>Standorte: Räfis, Grof, Hanfland, Familientreff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827584" y="4581128"/>
            <a:ext cx="3508651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de-DE" sz="2800" b="1" dirty="0"/>
              <a:t>Leitung: Eliane Sauter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de-DE" sz="2800" b="1" dirty="0"/>
              <a:t>Telefon 079 752 37 95</a:t>
            </a:r>
            <a:r>
              <a:rPr lang="de-DE" altLang="de-DE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4033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807310"/>
            <a:ext cx="2874222" cy="4888906"/>
            <a:chOff x="401634" y="1804495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4064282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kompetenz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agen qui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446499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29</a:t>
            </a:fld>
            <a:endParaRPr lang="de-CH" dirty="0"/>
          </a:p>
        </p:txBody>
      </p:sp>
      <p:sp>
        <p:nvSpPr>
          <p:cNvPr id="2" name="Rechteck 1"/>
          <p:cNvSpPr/>
          <p:nvPr/>
        </p:nvSpPr>
        <p:spPr>
          <a:xfrm>
            <a:off x="4499992" y="4598253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CH" altLang="de-DE" sz="2800" b="1" dirty="0">
                <a:solidFill>
                  <a:schemeClr val="tx2"/>
                </a:solidFill>
              </a:rPr>
              <a:t>Besten Dank </a:t>
            </a:r>
          </a:p>
          <a:p>
            <a:pPr algn="ctr">
              <a:spcBef>
                <a:spcPct val="50000"/>
              </a:spcBef>
            </a:pPr>
            <a:r>
              <a:rPr lang="de-CH" altLang="de-DE" sz="2800" b="1" dirty="0">
                <a:solidFill>
                  <a:schemeClr val="tx2"/>
                </a:solidFill>
              </a:rPr>
              <a:t>für Ihre </a:t>
            </a:r>
          </a:p>
          <a:p>
            <a:pPr algn="ctr">
              <a:spcBef>
                <a:spcPct val="50000"/>
              </a:spcBef>
            </a:pPr>
            <a:r>
              <a:rPr lang="de-CH" altLang="de-DE" sz="2800" b="1" dirty="0">
                <a:solidFill>
                  <a:schemeClr val="tx2"/>
                </a:solidFill>
              </a:rPr>
              <a:t>Aufmerksamkeit</a:t>
            </a:r>
            <a:endParaRPr lang="de-DE" altLang="de-DE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79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3</a:t>
            </a:fld>
            <a:endParaRPr lang="de-CH" dirty="0"/>
          </a:p>
        </p:txBody>
      </p:sp>
      <p:pic>
        <p:nvPicPr>
          <p:cNvPr id="8" name="Grafik 7" descr="Ein Bild, das Karte enthält.&#10;&#10;Automatisch generierte Beschreibung">
            <a:extLst>
              <a:ext uri="{FF2B5EF4-FFF2-40B4-BE49-F238E27FC236}">
                <a16:creationId xmlns:a16="http://schemas.microsoft.com/office/drawing/2014/main" id="{9899BBAF-15FB-46BD-9308-F30BFF784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19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4</a:t>
            </a:fld>
            <a:endParaRPr lang="de-CH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332656"/>
            <a:ext cx="8712968" cy="10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4800" b="1">
                <a:solidFill>
                  <a:srgbClr val="33996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9pPr>
          </a:lstStyle>
          <a:p>
            <a:pPr algn="l"/>
            <a:r>
              <a:rPr lang="de-CH" altLang="de-DE" dirty="0"/>
              <a:t>Schulleitung</a:t>
            </a:r>
          </a:p>
          <a:p>
            <a:pPr algn="l"/>
            <a:endParaRPr lang="de-CH" altLang="de-DE" sz="1600" b="0" dirty="0">
              <a:solidFill>
                <a:schemeClr val="tx1"/>
              </a:solidFill>
              <a:ea typeface="Calibri" pitchFamily="34" charset="0"/>
              <a:cs typeface="Calibri" pitchFamily="34" charset="0"/>
            </a:endParaRPr>
          </a:p>
          <a:p>
            <a:pPr algn="l"/>
            <a:endParaRPr lang="de-CH" alt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755576" y="3068960"/>
            <a:ext cx="7992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altLang="de-DE" sz="2800" dirty="0" err="1">
                <a:ea typeface="Calibri" pitchFamily="34" charset="0"/>
                <a:cs typeface="Calibri" pitchFamily="34" charset="0"/>
              </a:rPr>
              <a:t>Räfis</a:t>
            </a:r>
            <a:r>
              <a:rPr lang="de-CH" altLang="de-DE" sz="2800" dirty="0">
                <a:ea typeface="Calibri" pitchFamily="34" charset="0"/>
                <a:cs typeface="Calibri" pitchFamily="34" charset="0"/>
              </a:rPr>
              <a:t>			Marcel Bärlocher</a:t>
            </a:r>
          </a:p>
          <a:p>
            <a:r>
              <a:rPr lang="de-CH" altLang="de-DE" sz="2800" dirty="0" err="1">
                <a:ea typeface="Calibri" pitchFamily="34" charset="0"/>
                <a:cs typeface="Calibri" pitchFamily="34" charset="0"/>
              </a:rPr>
              <a:t>Buchserbach</a:t>
            </a:r>
            <a:r>
              <a:rPr lang="de-CH" altLang="de-DE" sz="2800" dirty="0">
                <a:ea typeface="Calibri" pitchFamily="34" charset="0"/>
                <a:cs typeface="Calibri" pitchFamily="34" charset="0"/>
              </a:rPr>
              <a:t>	Brigitte Manser</a:t>
            </a:r>
          </a:p>
          <a:p>
            <a:r>
              <a:rPr lang="de-CH" altLang="de-DE" sz="2800" dirty="0" err="1">
                <a:ea typeface="Calibri" pitchFamily="34" charset="0"/>
                <a:cs typeface="Calibri" pitchFamily="34" charset="0"/>
              </a:rPr>
              <a:t>Grof</a:t>
            </a:r>
            <a:r>
              <a:rPr lang="de-CH" altLang="de-DE" sz="2800" dirty="0">
                <a:ea typeface="Calibri" pitchFamily="34" charset="0"/>
                <a:cs typeface="Calibri" pitchFamily="34" charset="0"/>
              </a:rPr>
              <a:t>			Alberto Söylemez</a:t>
            </a:r>
          </a:p>
          <a:p>
            <a:r>
              <a:rPr lang="de-CH" altLang="de-DE" sz="2800" dirty="0" err="1">
                <a:ea typeface="Calibri" pitchFamily="34" charset="0"/>
                <a:cs typeface="Calibri" pitchFamily="34" charset="0"/>
              </a:rPr>
              <a:t>Kappeli</a:t>
            </a:r>
            <a:r>
              <a:rPr lang="de-CH" altLang="de-DE" sz="2800" dirty="0">
                <a:ea typeface="Calibri" pitchFamily="34" charset="0"/>
                <a:cs typeface="Calibri" pitchFamily="34" charset="0"/>
              </a:rPr>
              <a:t>		Patrick Lenherr</a:t>
            </a:r>
          </a:p>
          <a:p>
            <a:r>
              <a:rPr lang="de-CH" altLang="de-DE" sz="2800" dirty="0">
                <a:ea typeface="Calibri" pitchFamily="34" charset="0"/>
                <a:cs typeface="Calibri" pitchFamily="34" charset="0"/>
              </a:rPr>
              <a:t>Hanfland		Markus Gabathuler</a:t>
            </a:r>
          </a:p>
          <a:p>
            <a:endParaRPr lang="de-CH" altLang="de-DE" sz="2800" dirty="0"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112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5</a:t>
            </a:fld>
            <a:endParaRPr lang="de-CH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332656"/>
            <a:ext cx="8712968" cy="10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4800" b="1">
                <a:solidFill>
                  <a:srgbClr val="33996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9pPr>
          </a:lstStyle>
          <a:p>
            <a:pPr algn="l"/>
            <a:r>
              <a:rPr lang="de-CH" altLang="de-DE" dirty="0"/>
              <a:t>Start im Kindergarten</a:t>
            </a:r>
          </a:p>
          <a:p>
            <a:pPr algn="l"/>
            <a:endParaRPr lang="de-CH" altLang="de-DE" sz="1600" b="0" dirty="0">
              <a:solidFill>
                <a:schemeClr val="tx1"/>
              </a:solidFill>
              <a:ea typeface="Calibri" pitchFamily="34" charset="0"/>
              <a:cs typeface="Calibri" pitchFamily="34" charset="0"/>
            </a:endParaRPr>
          </a:p>
          <a:p>
            <a:pPr algn="l"/>
            <a:endParaRPr lang="de-CH" altLang="de-DE" dirty="0"/>
          </a:p>
        </p:txBody>
      </p:sp>
      <p:pic>
        <p:nvPicPr>
          <p:cNvPr id="10" name="Picture 2" descr="Ähnliches Foto">
            <a:extLst>
              <a:ext uri="{FF2B5EF4-FFF2-40B4-BE49-F238E27FC236}">
                <a16:creationId xmlns:a16="http://schemas.microsoft.com/office/drawing/2014/main" id="{EE843D78-38B4-41FB-AEBF-56564DAF4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5472608" cy="41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710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6</a:t>
            </a:fld>
            <a:endParaRPr lang="de-CH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332656"/>
            <a:ext cx="8712968" cy="10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4800" b="1">
                <a:solidFill>
                  <a:srgbClr val="33996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9pPr>
          </a:lstStyle>
          <a:p>
            <a:pPr algn="l"/>
            <a:r>
              <a:rPr lang="de-CH" altLang="de-DE" dirty="0"/>
              <a:t>Schulpflicht</a:t>
            </a:r>
          </a:p>
          <a:p>
            <a:pPr algn="l"/>
            <a:endParaRPr lang="de-CH" altLang="de-DE" sz="1600" b="0" dirty="0">
              <a:solidFill>
                <a:schemeClr val="tx1"/>
              </a:solidFill>
              <a:ea typeface="Calibri" pitchFamily="34" charset="0"/>
              <a:cs typeface="Calibri" pitchFamily="34" charset="0"/>
            </a:endParaRPr>
          </a:p>
          <a:p>
            <a:pPr algn="l"/>
            <a:endParaRPr lang="de-CH" alt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677470" y="3068960"/>
            <a:ext cx="7992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altLang="de-DE" sz="2800" dirty="0">
                <a:ea typeface="Calibri" pitchFamily="34" charset="0"/>
                <a:cs typeface="Calibri" pitchFamily="34" charset="0"/>
              </a:rPr>
              <a:t>„Das Kind wird am 1. August nach  Vollendung des vierten Altersjahres schulpflichtig“.</a:t>
            </a:r>
          </a:p>
          <a:p>
            <a:pPr marL="587375" indent="-323850">
              <a:tabLst>
                <a:tab pos="981075" algn="l"/>
                <a:tab pos="5024438" algn="l"/>
              </a:tabLst>
            </a:pPr>
            <a:endParaRPr lang="de-CH" altLang="de-DE" sz="2800" dirty="0">
              <a:ea typeface="Calibri" pitchFamily="34" charset="0"/>
              <a:cs typeface="Calibri" pitchFamily="34" charset="0"/>
            </a:endParaRPr>
          </a:p>
          <a:p>
            <a:pPr marL="587375" indent="-323850">
              <a:tabLst>
                <a:tab pos="981075" algn="l"/>
                <a:tab pos="5024438" algn="l"/>
              </a:tabLst>
            </a:pPr>
            <a:r>
              <a:rPr lang="de-CH" altLang="de-DE" sz="2800" dirty="0">
                <a:ea typeface="Calibri" pitchFamily="34" charset="0"/>
                <a:cs typeface="Calibri" pitchFamily="34" charset="0"/>
              </a:rPr>
              <a:t>Beispiel: Geburtstag am 30. Juli 2020</a:t>
            </a:r>
          </a:p>
          <a:p>
            <a:pPr marL="720725" indent="-457200">
              <a:buFont typeface="Symbol"/>
              <a:buChar char="Þ"/>
              <a:tabLst>
                <a:tab pos="981075" algn="l"/>
                <a:tab pos="5024438" algn="l"/>
              </a:tabLst>
            </a:pPr>
            <a:r>
              <a:rPr lang="de-CH" altLang="de-DE" sz="2800" dirty="0">
                <a:ea typeface="Calibri" pitchFamily="34" charset="0"/>
                <a:cs typeface="Calibri" pitchFamily="34" charset="0"/>
              </a:rPr>
              <a:t>Schulpflichtig mit Kindergartenbesuch fürs Schuljahr 2024/25.</a:t>
            </a:r>
          </a:p>
        </p:txBody>
      </p:sp>
    </p:spTree>
    <p:extLst>
      <p:ext uri="{BB962C8B-B14F-4D97-AF65-F5344CB8AC3E}">
        <p14:creationId xmlns:p14="http://schemas.microsoft.com/office/powerpoint/2010/main" val="2877567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7</a:t>
            </a:fld>
            <a:endParaRPr lang="de-CH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332656"/>
            <a:ext cx="7245424" cy="10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4800" b="1">
                <a:solidFill>
                  <a:srgbClr val="33996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9pPr>
          </a:lstStyle>
          <a:p>
            <a:pPr algn="l"/>
            <a:r>
              <a:rPr lang="de-CH" altLang="de-DE" dirty="0"/>
              <a:t>Kindergartenbeginn </a:t>
            </a:r>
          </a:p>
          <a:p>
            <a:pPr algn="l"/>
            <a:r>
              <a:rPr lang="de-CH" altLang="de-DE" dirty="0"/>
              <a:t>am Morgen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755575" y="2276872"/>
            <a:ext cx="7942337" cy="3925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indent="-3175" algn="l">
              <a:buFont typeface="Wingdings" pitchFamily="2" charset="2"/>
              <a:buNone/>
              <a:tabLst>
                <a:tab pos="0" algn="l"/>
                <a:tab pos="536575" algn="l"/>
                <a:tab pos="1885950" algn="l"/>
                <a:tab pos="2046288" algn="l"/>
                <a:tab pos="3492500" algn="l"/>
                <a:tab pos="3770313" algn="l"/>
                <a:tab pos="4930775" algn="l"/>
                <a:tab pos="5108575" algn="l"/>
                <a:tab pos="6457950" algn="l"/>
                <a:tab pos="6635750" algn="l"/>
                <a:tab pos="6664325" algn="l"/>
              </a:tabLst>
            </a:pPr>
            <a:r>
              <a:rPr lang="de-CH" altLang="de-DE" sz="28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5 Vormittage à 4 Lektionen </a:t>
            </a:r>
          </a:p>
          <a:p>
            <a:pPr marL="3175" indent="-3175" algn="l">
              <a:buFont typeface="Wingdings" pitchFamily="2" charset="2"/>
              <a:buNone/>
              <a:tabLst>
                <a:tab pos="0" algn="l"/>
                <a:tab pos="536575" algn="l"/>
                <a:tab pos="1885950" algn="l"/>
                <a:tab pos="2046288" algn="l"/>
                <a:tab pos="3492500" algn="l"/>
                <a:tab pos="3770313" algn="l"/>
                <a:tab pos="4930775" algn="l"/>
                <a:tab pos="5108575" algn="l"/>
                <a:tab pos="6457950" algn="l"/>
                <a:tab pos="6635750" algn="l"/>
                <a:tab pos="6664325" algn="l"/>
              </a:tabLst>
            </a:pPr>
            <a:r>
              <a:rPr lang="de-CH" altLang="de-DE" sz="28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1. Lektion (Beginn 08.00 Uhr) ist fakultativ</a:t>
            </a:r>
          </a:p>
          <a:p>
            <a:pPr marL="3175" indent="-3175">
              <a:buFont typeface="Wingdings" pitchFamily="2" charset="2"/>
              <a:buNone/>
              <a:tabLst>
                <a:tab pos="0" algn="l"/>
                <a:tab pos="536575" algn="l"/>
                <a:tab pos="1885950" algn="l"/>
                <a:tab pos="2046288" algn="l"/>
                <a:tab pos="3492500" algn="l"/>
                <a:tab pos="3770313" algn="l"/>
                <a:tab pos="4930775" algn="l"/>
                <a:tab pos="5108575" algn="l"/>
                <a:tab pos="6457950" algn="l"/>
                <a:tab pos="6635750" algn="l"/>
                <a:tab pos="6664325" algn="l"/>
              </a:tabLst>
            </a:pPr>
            <a:endParaRPr lang="de-CH" altLang="de-DE" sz="2800" dirty="0">
              <a:solidFill>
                <a:schemeClr val="tx1"/>
              </a:solidFill>
              <a:ea typeface="Calibri" pitchFamily="34" charset="0"/>
              <a:cs typeface="Calibri" pitchFamily="34" charset="0"/>
            </a:endParaRPr>
          </a:p>
          <a:p>
            <a:pPr marL="3175" indent="-3175">
              <a:buFont typeface="Wingdings" pitchFamily="2" charset="2"/>
              <a:buNone/>
              <a:tabLst>
                <a:tab pos="0" algn="l"/>
                <a:tab pos="536575" algn="l"/>
                <a:tab pos="1885950" algn="l"/>
                <a:tab pos="2046288" algn="l"/>
                <a:tab pos="3492500" algn="l"/>
                <a:tab pos="3770313" algn="l"/>
                <a:tab pos="4930775" algn="l"/>
                <a:tab pos="5108575" algn="l"/>
                <a:tab pos="6457950" algn="l"/>
                <a:tab pos="6635750" algn="l"/>
                <a:tab pos="6664325" algn="l"/>
              </a:tabLst>
            </a:pPr>
            <a:endParaRPr lang="de-CH" altLang="de-DE" sz="2800" dirty="0">
              <a:solidFill>
                <a:schemeClr val="tx1"/>
              </a:solidFill>
              <a:ea typeface="Calibri" pitchFamily="34" charset="0"/>
              <a:cs typeface="Calibri" pitchFamily="34" charset="0"/>
            </a:endParaRPr>
          </a:p>
          <a:p>
            <a:pPr marL="3175" indent="-3175">
              <a:buFont typeface="Wingdings" pitchFamily="2" charset="2"/>
              <a:buNone/>
              <a:tabLst>
                <a:tab pos="0" algn="l"/>
                <a:tab pos="536575" algn="l"/>
                <a:tab pos="1885950" algn="l"/>
                <a:tab pos="2046288" algn="l"/>
                <a:tab pos="3492500" algn="l"/>
                <a:tab pos="3770313" algn="l"/>
                <a:tab pos="4930775" algn="l"/>
                <a:tab pos="5108575" algn="l"/>
                <a:tab pos="6457950" algn="l"/>
                <a:tab pos="6635750" algn="l"/>
                <a:tab pos="6664325" algn="l"/>
              </a:tabLst>
            </a:pPr>
            <a:r>
              <a:rPr lang="de-CH" altLang="de-DE" sz="28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		</a:t>
            </a:r>
          </a:p>
        </p:txBody>
      </p:sp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3860800"/>
            <a:ext cx="72199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660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7FDF-5813-4DA2-9A77-8869AB610CE1}" type="slidenum">
              <a:rPr lang="de-CH" smtClean="0"/>
              <a:t>8</a:t>
            </a:fld>
            <a:endParaRPr lang="de-CH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332656"/>
            <a:ext cx="7245424" cy="10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4800" b="1">
                <a:solidFill>
                  <a:srgbClr val="33996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9pPr>
          </a:lstStyle>
          <a:p>
            <a:pPr algn="l"/>
            <a:r>
              <a:rPr lang="de-CH" altLang="de-DE" dirty="0"/>
              <a:t>Einschulung </a:t>
            </a:r>
          </a:p>
        </p:txBody>
      </p:sp>
      <p:sp>
        <p:nvSpPr>
          <p:cNvPr id="12" name="Line 26"/>
          <p:cNvSpPr>
            <a:spLocks noChangeShapeType="1"/>
          </p:cNvSpPr>
          <p:nvPr/>
        </p:nvSpPr>
        <p:spPr bwMode="auto">
          <a:xfrm flipV="1">
            <a:off x="7007098" y="2720271"/>
            <a:ext cx="0" cy="823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976286" y="2531680"/>
            <a:ext cx="1888029" cy="6454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800" dirty="0"/>
              <a:t>Eintritt in das </a:t>
            </a:r>
            <a:br>
              <a:rPr lang="de-CH" altLang="de-DE" sz="1800" dirty="0"/>
            </a:br>
            <a:r>
              <a:rPr lang="de-CH" altLang="de-DE" sz="1800" dirty="0"/>
              <a:t>1. </a:t>
            </a:r>
            <a:r>
              <a:rPr lang="de-CH" altLang="de-DE" sz="1800" dirty="0" err="1"/>
              <a:t>Kiga</a:t>
            </a:r>
            <a:r>
              <a:rPr lang="de-CH" altLang="de-DE" sz="1800" dirty="0"/>
              <a:t>-Jahr</a:t>
            </a:r>
            <a:endParaRPr lang="de-DE" altLang="de-DE" sz="1800" dirty="0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976286" y="3532246"/>
            <a:ext cx="1888029" cy="70635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800" dirty="0"/>
              <a:t>Rückstellung in den</a:t>
            </a:r>
            <a:br>
              <a:rPr lang="de-CH" altLang="de-DE" sz="1800" dirty="0"/>
            </a:br>
            <a:r>
              <a:rPr lang="de-CH" altLang="de-DE" sz="1800" dirty="0"/>
              <a:t>ersten drei Monaten</a:t>
            </a:r>
            <a:endParaRPr lang="de-DE" altLang="de-DE" sz="1800" dirty="0"/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4989167" y="4707781"/>
            <a:ext cx="692232" cy="528796"/>
          </a:xfrm>
          <a:prstGeom prst="curvedLeftArrow">
            <a:avLst>
              <a:gd name="adj1" fmla="val 20000"/>
              <a:gd name="adj2" fmla="val 40000"/>
              <a:gd name="adj3" fmla="val 407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de-DE" sz="3600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5745211" y="3532246"/>
            <a:ext cx="2391597" cy="70635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de-CH" altLang="de-DE" sz="1600" dirty="0">
                <a:latin typeface="Calibri"/>
                <a:cs typeface="Calibri"/>
              </a:rPr>
              <a:t>Beschluss des Rektors</a:t>
            </a:r>
            <a:br>
              <a:rPr lang="de-CH" altLang="de-DE" sz="1600" dirty="0"/>
            </a:br>
            <a:r>
              <a:rPr lang="de-CH" altLang="de-DE" sz="1600" dirty="0">
                <a:latin typeface="Calibri"/>
                <a:cs typeface="Calibri"/>
              </a:rPr>
              <a:t>Kind tritt im kommenden</a:t>
            </a:r>
            <a:br>
              <a:rPr lang="de-CH" altLang="de-DE" sz="1600" dirty="0"/>
            </a:br>
            <a:r>
              <a:rPr lang="de-CH" altLang="de-DE" sz="1600" dirty="0">
                <a:latin typeface="Calibri"/>
                <a:cs typeface="Calibri"/>
              </a:rPr>
              <a:t>Schuljahr wieder ein</a:t>
            </a:r>
            <a:endParaRPr lang="de-DE" altLang="de-DE" sz="1600" dirty="0">
              <a:latin typeface="Calibri"/>
              <a:cs typeface="Calibri"/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5745211" y="4648162"/>
            <a:ext cx="2391597" cy="64544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600" dirty="0"/>
              <a:t>(Allenfalls Repetition)</a:t>
            </a:r>
            <a:endParaRPr lang="de-DE" altLang="de-DE" sz="1600" dirty="0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4926742" y="3884777"/>
            <a:ext cx="6922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>
            <a:off x="3857181" y="3238038"/>
            <a:ext cx="0" cy="2358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>
            <a:off x="3857181" y="4295631"/>
            <a:ext cx="0" cy="2358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2976287" y="4648162"/>
            <a:ext cx="1888029" cy="64544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800" dirty="0"/>
              <a:t>2. </a:t>
            </a:r>
            <a:r>
              <a:rPr lang="de-CH" altLang="de-DE" sz="1800" dirty="0" err="1"/>
              <a:t>Kiga</a:t>
            </a:r>
            <a:r>
              <a:rPr lang="de-CH" altLang="de-DE" sz="1800" dirty="0"/>
              <a:t>-Jahr</a:t>
            </a:r>
            <a:endParaRPr lang="de-DE" altLang="de-DE" sz="1800" dirty="0"/>
          </a:p>
        </p:txBody>
      </p:sp>
      <p:sp>
        <p:nvSpPr>
          <p:cNvPr id="25" name="Line 27"/>
          <p:cNvSpPr>
            <a:spLocks noChangeShapeType="1"/>
          </p:cNvSpPr>
          <p:nvPr/>
        </p:nvSpPr>
        <p:spPr bwMode="auto">
          <a:xfrm flipH="1">
            <a:off x="4864316" y="2709241"/>
            <a:ext cx="213911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6" name="Line 29"/>
          <p:cNvSpPr>
            <a:spLocks noChangeShapeType="1"/>
          </p:cNvSpPr>
          <p:nvPr/>
        </p:nvSpPr>
        <p:spPr bwMode="auto">
          <a:xfrm>
            <a:off x="3857181" y="5353225"/>
            <a:ext cx="0" cy="2358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2809295" y="5628611"/>
            <a:ext cx="2410778" cy="923330"/>
          </a:xfrm>
          <a:prstGeom prst="rect">
            <a:avLst/>
          </a:prstGeom>
          <a:solidFill>
            <a:srgbClr val="ED7D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None/>
            </a:pPr>
            <a:r>
              <a:rPr lang="de-CH" altLang="de-DE" sz="1800" dirty="0">
                <a:latin typeface="Calibri"/>
                <a:cs typeface="Calibri"/>
              </a:rPr>
              <a:t>Übertritt in die               </a:t>
            </a:r>
            <a:br>
              <a:rPr lang="de-CH" altLang="de-DE" sz="1800" dirty="0">
                <a:latin typeface="Calibri"/>
                <a:cs typeface="Calibri"/>
              </a:rPr>
            </a:br>
            <a:r>
              <a:rPr lang="de-CH" altLang="de-DE" sz="1800" dirty="0">
                <a:latin typeface="Calibri"/>
                <a:cs typeface="Calibri"/>
              </a:rPr>
              <a:t>1. Klasse bzw.              </a:t>
            </a:r>
            <a:br>
              <a:rPr lang="de-CH" altLang="de-DE" sz="1800" dirty="0">
                <a:latin typeface="Calibri"/>
                <a:cs typeface="Calibri"/>
              </a:rPr>
            </a:br>
            <a:r>
              <a:rPr lang="de-CH" altLang="de-DE" sz="1800" dirty="0">
                <a:latin typeface="Calibri"/>
                <a:cs typeface="Calibri"/>
              </a:rPr>
              <a:t>1. Einführungsklasse</a:t>
            </a:r>
            <a:endParaRPr lang="de-DE" altLang="de-DE" sz="1800" dirty="0">
              <a:latin typeface="Calibri"/>
              <a:cs typeface="Calibri"/>
            </a:endParaRP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DCB781AC-7AF5-44EF-A7B0-82469851A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846" y="2531680"/>
            <a:ext cx="1888029" cy="64544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800" dirty="0"/>
              <a:t>Aufschub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800" dirty="0"/>
              <a:t>um ein Jahr</a:t>
            </a:r>
            <a:endParaRPr lang="de-DE" altLang="de-DE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218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25"/>
    </mc:Choice>
    <mc:Fallback xmlns="">
      <p:transition spd="slow" advTm="4392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79512" y="1719183"/>
            <a:ext cx="2874222" cy="4888906"/>
            <a:chOff x="401634" y="1716368"/>
            <a:chExt cx="2874222" cy="4888906"/>
          </a:xfrm>
        </p:grpSpPr>
        <p:sp>
          <p:nvSpPr>
            <p:cNvPr id="5" name="Textfeld 4"/>
            <p:cNvSpPr txBox="1"/>
            <p:nvPr/>
          </p:nvSpPr>
          <p:spPr>
            <a:xfrm rot="16200000">
              <a:off x="-1858153" y="3976155"/>
              <a:ext cx="4888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potenzial entdecken  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  <a:sym typeface="Symbol"/>
                </a:rPr>
                <a:t>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 </a:t>
              </a:r>
              <a:r>
                <a:rPr lang="de-CH" sz="1800" u="none" dirty="0" err="1">
                  <a:solidFill>
                    <a:srgbClr val="00B050"/>
                  </a:solidFill>
                  <a:latin typeface="+mn-lt"/>
                </a:rPr>
                <a:t>kompetenz</a:t>
              </a:r>
              <a:r>
                <a:rPr lang="de-CH" sz="1800" u="none" dirty="0">
                  <a:solidFill>
                    <a:srgbClr val="00B050"/>
                  </a:solidFill>
                  <a:latin typeface="+mn-lt"/>
                </a:rPr>
                <a:t> entwickeln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623173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ich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  <a:sym typeface="Symbol"/>
                </a:rPr>
                <a:t> -</a:t>
              </a:r>
              <a:r>
                <a:rPr lang="de-CH" b="1" u="none" dirty="0">
                  <a:solidFill>
                    <a:srgbClr val="00B050"/>
                  </a:solidFill>
                  <a:latin typeface="+mn-lt"/>
                </a:rPr>
                <a:t>  du  -  wir</a:t>
              </a:r>
            </a:p>
          </p:txBody>
        </p:sp>
      </p:grpSp>
      <p:pic>
        <p:nvPicPr>
          <p:cNvPr id="7" name="Picture 2" descr="M:\Schule\1 Neue Ordnerstruktur\2. Organisatorische Führung\2.7 Schuladministration\Logos\Tanner Werbetechnik\P14_2904_Logo_Schule_Buchs_090117_farb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725318" cy="85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16216" y="6419217"/>
            <a:ext cx="2133600" cy="365125"/>
          </a:xfrm>
        </p:spPr>
        <p:txBody>
          <a:bodyPr/>
          <a:lstStyle/>
          <a:p>
            <a:fld id="{18A87FDF-5813-4DA2-9A77-8869AB610CE1}" type="slidenum">
              <a:rPr lang="de-CH" smtClean="0"/>
              <a:t>9</a:t>
            </a:fld>
            <a:endParaRPr lang="de-CH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755576" y="332656"/>
            <a:ext cx="7245424" cy="10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4800" b="1">
                <a:solidFill>
                  <a:srgbClr val="33996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latin typeface="Calibri" pitchFamily="34" charset="0"/>
              </a:defRPr>
            </a:lvl9pPr>
          </a:lstStyle>
          <a:p>
            <a:pPr algn="l"/>
            <a:r>
              <a:rPr lang="de-CH" altLang="de-DE" dirty="0"/>
              <a:t>Miteinander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015608" y="2408690"/>
            <a:ext cx="42129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Zusammenarbeit</a:t>
            </a:r>
          </a:p>
          <a:p>
            <a:endParaRPr lang="de-CH" sz="2800" dirty="0"/>
          </a:p>
          <a:p>
            <a:r>
              <a:rPr lang="de-CH" sz="2800" dirty="0"/>
              <a:t>Regeln einhalten</a:t>
            </a:r>
          </a:p>
          <a:p>
            <a:endParaRPr lang="de-CH" sz="2800" dirty="0"/>
          </a:p>
          <a:p>
            <a:r>
              <a:rPr lang="de-CH" sz="2800" dirty="0"/>
              <a:t>Joker-Halbtage</a:t>
            </a:r>
          </a:p>
          <a:p>
            <a:endParaRPr lang="de-CH" sz="2800" dirty="0"/>
          </a:p>
          <a:p>
            <a:r>
              <a:rPr lang="de-CH" sz="2800" dirty="0"/>
              <a:t>ausserordentlicher Urlaub</a:t>
            </a:r>
          </a:p>
        </p:txBody>
      </p:sp>
      <p:pic>
        <p:nvPicPr>
          <p:cNvPr id="2050" name="Picture 2" descr="M:\Schule\3 Fotos\Hanfland\Hanfland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8" y="2477261"/>
            <a:ext cx="4053296" cy="303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6258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A64511FD395FD45A69BBDC4CD17CAE9" ma:contentTypeVersion="5" ma:contentTypeDescription="Ein neues Dokument erstellen." ma:contentTypeScope="" ma:versionID="80d693ccd027bdf1698599efae140d93">
  <xsd:schema xmlns:xsd="http://www.w3.org/2001/XMLSchema" xmlns:xs="http://www.w3.org/2001/XMLSchema" xmlns:p="http://schemas.microsoft.com/office/2006/metadata/properties" xmlns:ns2="91b26446-9114-422a-86f9-18e4f09a4af9" xmlns:ns3="50aa8520-59b7-4521-88d7-c09742ecaaee" targetNamespace="http://schemas.microsoft.com/office/2006/metadata/properties" ma:root="true" ma:fieldsID="1a83b942185a4f5a0c1626bbc8c6539e" ns2:_="" ns3:_="">
    <xsd:import namespace="91b26446-9114-422a-86f9-18e4f09a4af9"/>
    <xsd:import namespace="50aa8520-59b7-4521-88d7-c09742ecaa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b26446-9114-422a-86f9-18e4f09a4a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a8520-59b7-4521-88d7-c09742ecaae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0aa8520-59b7-4521-88d7-c09742ecaaee">
      <UserInfo>
        <DisplayName>Wanzenried Marlise</DisplayName>
        <AccountId>110</AccountId>
        <AccountType/>
      </UserInfo>
      <UserInfo>
        <DisplayName>Eggenberger Nina</DisplayName>
        <AccountId>3845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0FFA25-D823-482F-9368-034114350A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b26446-9114-422a-86f9-18e4f09a4af9"/>
    <ds:schemaRef ds:uri="50aa8520-59b7-4521-88d7-c09742ecaa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4C04C2C-9817-421D-9F53-8E40EFC448E4}">
  <ds:schemaRefs>
    <ds:schemaRef ds:uri="http://purl.org/dc/elements/1.1/"/>
    <ds:schemaRef ds:uri="http://schemas.microsoft.com/office/2006/metadata/properties"/>
    <ds:schemaRef ds:uri="91b26446-9114-422a-86f9-18e4f09a4af9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50aa8520-59b7-4521-88d7-c09742ecaae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D03A791-03C0-4474-81AE-B54DEF8F56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844</Words>
  <Application>Microsoft Office PowerPoint</Application>
  <PresentationFormat>Bildschirmpräsentation (4:3)</PresentationFormat>
  <Paragraphs>206</Paragraphs>
  <Slides>29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4" baseType="lpstr">
      <vt:lpstr>Arial</vt:lpstr>
      <vt:lpstr>Calibri</vt:lpstr>
      <vt:lpstr>Symbol</vt:lpstr>
      <vt:lpstr>Wingdings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Schulkommission</dc:title>
  <dc:creator>Lazzarini Marina</dc:creator>
  <cp:lastModifiedBy>Scherzinger Sereina BUCHS</cp:lastModifiedBy>
  <cp:revision>179</cp:revision>
  <cp:lastPrinted>2024-01-04T14:51:07Z</cp:lastPrinted>
  <dcterms:created xsi:type="dcterms:W3CDTF">2017-01-09T10:31:18Z</dcterms:created>
  <dcterms:modified xsi:type="dcterms:W3CDTF">2024-01-18T13:22:17Z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0x0101008A64511FD395FD45A69BBDC4CD17CAE9</vt:lpwstr>
  </property>
</Properties>
</file>